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2" r:id="rId1"/>
  </p:sldMasterIdLst>
  <p:notesMasterIdLst>
    <p:notesMasterId r:id="rId22"/>
  </p:notesMasterIdLst>
  <p:sldIdLst>
    <p:sldId id="301" r:id="rId2"/>
    <p:sldId id="305" r:id="rId3"/>
    <p:sldId id="306" r:id="rId4"/>
    <p:sldId id="308" r:id="rId5"/>
    <p:sldId id="309" r:id="rId6"/>
    <p:sldId id="310" r:id="rId7"/>
    <p:sldId id="311" r:id="rId8"/>
    <p:sldId id="312" r:id="rId9"/>
    <p:sldId id="316" r:id="rId10"/>
    <p:sldId id="313" r:id="rId11"/>
    <p:sldId id="314" r:id="rId12"/>
    <p:sldId id="315" r:id="rId13"/>
    <p:sldId id="321" r:id="rId14"/>
    <p:sldId id="322" r:id="rId15"/>
    <p:sldId id="323" r:id="rId16"/>
    <p:sldId id="324" r:id="rId17"/>
    <p:sldId id="317" r:id="rId18"/>
    <p:sldId id="318" r:id="rId19"/>
    <p:sldId id="319" r:id="rId20"/>
    <p:sldId id="320" r:id="rId21"/>
  </p:sldIdLst>
  <p:sldSz cx="17610138" cy="9906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3120" userDrawn="1">
          <p15:clr>
            <a:srgbClr val="A4A3A4"/>
          </p15:clr>
        </p15:guide>
        <p15:guide id="2" pos="554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215E"/>
    <a:srgbClr val="FEFEFE"/>
    <a:srgbClr val="293195"/>
    <a:srgbClr val="2F419B"/>
    <a:srgbClr val="64696C"/>
    <a:srgbClr val="FFFFFF"/>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3786" autoAdjust="0"/>
  </p:normalViewPr>
  <p:slideViewPr>
    <p:cSldViewPr>
      <p:cViewPr varScale="1">
        <p:scale>
          <a:sx n="58" d="100"/>
          <a:sy n="58" d="100"/>
        </p:scale>
        <p:origin x="595" y="43"/>
      </p:cViewPr>
      <p:guideLst>
        <p:guide orient="horz" pos="3120"/>
        <p:guide pos="5547"/>
      </p:guideLst>
    </p:cSldViewPr>
  </p:slideViewPr>
  <p:outlineViewPr>
    <p:cViewPr>
      <p:scale>
        <a:sx n="33" d="100"/>
        <a:sy n="33" d="100"/>
      </p:scale>
      <p:origin x="0" y="131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800C36-6B2E-4948-92CC-7E056C4C30FE}" type="datetimeFigureOut">
              <a:rPr lang="en-US" smtClean="0"/>
              <a:pPr/>
              <a:t>5/7/2026</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D69730-A07E-4770-9BE4-FC5F9E079287}" type="slidenum">
              <a:rPr lang="en-US" smtClean="0"/>
              <a:pPr/>
              <a:t>‹#›</a:t>
            </a:fld>
            <a:endParaRPr lang="en-US" dirty="0"/>
          </a:p>
        </p:txBody>
      </p:sp>
    </p:spTree>
    <p:extLst>
      <p:ext uri="{BB962C8B-B14F-4D97-AF65-F5344CB8AC3E}">
        <p14:creationId xmlns:p14="http://schemas.microsoft.com/office/powerpoint/2010/main" val="223963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D69730-A07E-4770-9BE4-FC5F9E079287}" type="slidenum">
              <a:rPr lang="en-US" smtClean="0"/>
              <a:pPr/>
              <a:t>1</a:t>
            </a:fld>
            <a:endParaRPr lang="en-US" dirty="0"/>
          </a:p>
        </p:txBody>
      </p:sp>
    </p:spTree>
    <p:extLst>
      <p:ext uri="{BB962C8B-B14F-4D97-AF65-F5344CB8AC3E}">
        <p14:creationId xmlns:p14="http://schemas.microsoft.com/office/powerpoint/2010/main" val="8710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812776" y="1981200"/>
            <a:ext cx="15849124" cy="26416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36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fld id="{66E84BD4-C2B9-4479-B81F-D3D24B482C00}" type="datetimeFigureOut">
              <a:rPr lang="en-US" smtClean="0"/>
              <a:pPr>
                <a:defRPr/>
              </a:pPr>
              <a:t>5/7/2026</a:t>
            </a:fld>
            <a:endParaRPr lang="en-US" dirty="0"/>
          </a:p>
        </p:txBody>
      </p:sp>
      <p:sp>
        <p:nvSpPr>
          <p:cNvPr id="17" name="Footer Placeholder 16"/>
          <p:cNvSpPr>
            <a:spLocks noGrp="1"/>
          </p:cNvSpPr>
          <p:nvPr>
            <p:ph type="ftr" sz="quarter" idx="11"/>
          </p:nvPr>
        </p:nvSpPr>
        <p:spPr/>
        <p:txBody>
          <a:bodyPr/>
          <a:lstStyle/>
          <a:p>
            <a:pPr>
              <a:defRPr/>
            </a:pPr>
            <a:endParaRPr lang="en-US" dirty="0"/>
          </a:p>
        </p:txBody>
      </p:sp>
      <p:sp>
        <p:nvSpPr>
          <p:cNvPr id="29" name="Slide Number Placeholder 28"/>
          <p:cNvSpPr>
            <a:spLocks noGrp="1"/>
          </p:cNvSpPr>
          <p:nvPr>
            <p:ph type="sldNum" sz="quarter" idx="12"/>
          </p:nvPr>
        </p:nvSpPr>
        <p:spPr/>
        <p:txBody>
          <a:bodyPr/>
          <a:lstStyle/>
          <a:p>
            <a:pPr>
              <a:defRPr/>
            </a:pPr>
            <a:fld id="{35B91230-E815-49B0-AE0C-F9B6EA90349C}" type="slidenum">
              <a:rPr lang="en-US" smtClean="0"/>
              <a:pPr>
                <a:defRPr/>
              </a:pPr>
              <a:t>‹#›</a:t>
            </a:fld>
            <a:endParaRPr lang="en-US" dirty="0"/>
          </a:p>
        </p:txBody>
      </p:sp>
      <p:sp>
        <p:nvSpPr>
          <p:cNvPr id="9" name="Subtitle 8"/>
          <p:cNvSpPr>
            <a:spLocks noGrp="1"/>
          </p:cNvSpPr>
          <p:nvPr>
            <p:ph type="subTitle" idx="1"/>
          </p:nvPr>
        </p:nvSpPr>
        <p:spPr>
          <a:xfrm>
            <a:off x="2641521" y="4812454"/>
            <a:ext cx="12327097" cy="2531533"/>
          </a:xfrm>
        </p:spPr>
        <p:txBody>
          <a:bodyPr/>
          <a:lstStyle>
            <a:lvl1pPr marL="0" indent="0" algn="ctr">
              <a:buNone/>
              <a:defRPr>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6499020E-7E85-42C6-B9A5-26B36EAD1A06}" type="datetimeFigureOut">
              <a:rPr lang="en-US" smtClean="0"/>
              <a:pPr>
                <a:defRPr/>
              </a:pPr>
              <a:t>5/7/2026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DA20938-D42F-4EC2-8641-EE4D760B6C9C}"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767350" y="396701"/>
            <a:ext cx="3962281" cy="845220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880507" y="396701"/>
            <a:ext cx="11593341" cy="845220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94E12C07-7D36-4ACB-BDD0-EA4FD0B58061}" type="datetimeFigureOut">
              <a:rPr lang="en-US" smtClean="0"/>
              <a:pPr>
                <a:defRPr/>
              </a:pPr>
              <a:t>5/7/2026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D401A0EE-4D92-45C8-BB02-823BF4601AD0}"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48794AD3-C170-472F-8656-6E6D475A2E95}" type="datetimeFigureOut">
              <a:rPr lang="en-US" smtClean="0"/>
              <a:pPr>
                <a:defRPr/>
              </a:pPr>
              <a:t>5/7/2026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1F9AAC4-9579-4141-BA86-E7AE6EB5D68B}"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81774" y="880533"/>
            <a:ext cx="13647857" cy="26416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36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081774" y="3622359"/>
            <a:ext cx="13647857" cy="2180695"/>
          </a:xfrm>
        </p:spPr>
        <p:txBody>
          <a:bodyPr anchor="t"/>
          <a:lstStyle>
            <a:lvl1pPr marL="54864" indent="0" algn="l">
              <a:buNone/>
              <a:defRPr sz="1500">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94DD04FA-BCEA-42E2-9954-617B6BA61764}" type="datetimeFigureOut">
              <a:rPr lang="en-US" smtClean="0"/>
              <a:pPr>
                <a:defRPr/>
              </a:pPr>
              <a:t>5/7/2026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a:xfrm>
            <a:off x="15262119" y="9268532"/>
            <a:ext cx="1467512" cy="527403"/>
          </a:xfrm>
        </p:spPr>
        <p:txBody>
          <a:bodyPr/>
          <a:lstStyle/>
          <a:p>
            <a:pPr>
              <a:defRPr/>
            </a:pPr>
            <a:fld id="{DDD5B3FF-B609-4C65-8B3F-F21EDA312DDF}" type="slidenum">
              <a:rPr lang="en-US" smtClean="0"/>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880507" y="2311401"/>
            <a:ext cx="7777811" cy="6537502"/>
          </a:xfrm>
        </p:spPr>
        <p:txBody>
          <a:bodyPr/>
          <a:lstStyle>
            <a:lvl1pPr>
              <a:defRPr sz="1950"/>
            </a:lvl1pPr>
            <a:lvl2pPr>
              <a:defRPr sz="1800"/>
            </a:lvl2pPr>
            <a:lvl3pPr>
              <a:defRPr sz="1500"/>
            </a:lvl3pPr>
            <a:lvl4pPr>
              <a:defRPr sz="1350"/>
            </a:lvl4pPr>
            <a:lvl5pPr>
              <a:defRPr sz="135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8951820" y="2311401"/>
            <a:ext cx="7777811" cy="6537502"/>
          </a:xfrm>
        </p:spPr>
        <p:txBody>
          <a:bodyPr/>
          <a:lstStyle>
            <a:lvl1pPr>
              <a:defRPr sz="1950"/>
            </a:lvl1pPr>
            <a:lvl2pPr>
              <a:defRPr sz="1800"/>
            </a:lvl2pPr>
            <a:lvl3pPr>
              <a:defRPr sz="1500"/>
            </a:lvl3pPr>
            <a:lvl4pPr>
              <a:defRPr sz="1350"/>
            </a:lvl4pPr>
            <a:lvl5pPr>
              <a:defRPr sz="135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6EE33E95-3DDF-484B-8E56-D961C14311F0}" type="datetimeFigureOut">
              <a:rPr lang="en-US" smtClean="0"/>
              <a:pPr>
                <a:defRPr/>
              </a:pPr>
              <a:t>5/7/2026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6914A53E-7BC9-4217-BB0F-E1202BF768F0}"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0507" y="394406"/>
            <a:ext cx="15849124" cy="1651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880508" y="2217386"/>
            <a:ext cx="7780869" cy="1084615"/>
          </a:xfrm>
        </p:spPr>
        <p:txBody>
          <a:bodyPr anchor="ctr"/>
          <a:lstStyle>
            <a:lvl1pPr marL="0" indent="0">
              <a:buNone/>
              <a:defRPr sz="1800" b="0" cap="all" baseline="0">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8945707" y="2217386"/>
            <a:ext cx="7783925" cy="1084615"/>
          </a:xfrm>
        </p:spPr>
        <p:txBody>
          <a:bodyPr anchor="ctr"/>
          <a:lstStyle>
            <a:lvl1pPr marL="0" indent="0">
              <a:buNone/>
              <a:defRPr sz="1800" b="0" cap="all" baseline="0">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880508" y="3412069"/>
            <a:ext cx="7780869" cy="5436835"/>
          </a:xfrm>
        </p:spPr>
        <p:txBody>
          <a:bodyPr/>
          <a:lstStyle>
            <a:lvl1pPr>
              <a:defRPr sz="1800"/>
            </a:lvl1pPr>
            <a:lvl2pPr>
              <a:defRPr sz="1500"/>
            </a:lvl2pPr>
            <a:lvl3pPr>
              <a:defRPr sz="1350"/>
            </a:lvl3pPr>
            <a:lvl4pPr>
              <a:defRPr sz="1200"/>
            </a:lvl4pPr>
            <a:lvl5pPr>
              <a:defRPr sz="12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8945707" y="3412069"/>
            <a:ext cx="7783925" cy="5436835"/>
          </a:xfrm>
        </p:spPr>
        <p:txBody>
          <a:bodyPr/>
          <a:lstStyle>
            <a:lvl1pPr>
              <a:defRPr sz="1800"/>
            </a:lvl1pPr>
            <a:lvl2pPr>
              <a:defRPr sz="1500"/>
            </a:lvl2pPr>
            <a:lvl3pPr>
              <a:defRPr sz="1350"/>
            </a:lvl3pPr>
            <a:lvl4pPr>
              <a:defRPr sz="1200"/>
            </a:lvl4pPr>
            <a:lvl5pPr>
              <a:defRPr sz="12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fld id="{3EF0933A-B1FA-4D2C-8B24-4E024412808A}" type="datetimeFigureOut">
              <a:rPr lang="en-US" smtClean="0"/>
              <a:pPr>
                <a:defRPr/>
              </a:pPr>
              <a:t>5/7/2026</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9FD97A4B-2EE7-44F2-8235-60E6D2C9352D}"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D8354150-F097-448D-A94C-35CAA0920DA3}" type="datetimeFigureOut">
              <a:rPr lang="en-US" smtClean="0"/>
              <a:pPr>
                <a:defRPr/>
              </a:pPr>
              <a:t>5/7/2026</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0D387403-89F9-468B-9089-D042EBC7BC0E}"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4D902ED-5797-41AE-A583-CB976E300043}" type="datetimeFigureOut">
              <a:rPr lang="en-US" smtClean="0"/>
              <a:pPr>
                <a:defRPr/>
              </a:pPr>
              <a:t>5/7/2026</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A762C374-E1F3-4BEF-9AC3-004C9E589D8F}"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0508" y="394406"/>
            <a:ext cx="5793615" cy="1678517"/>
          </a:xfrm>
        </p:spPr>
        <p:txBody>
          <a:bodyPr vert="horz" anchor="b">
            <a:normAutofit/>
            <a:sp3d prstMaterial="softEdge"/>
          </a:bodyPr>
          <a:lstStyle>
            <a:lvl1pPr algn="l">
              <a:buNone/>
              <a:defRPr sz="165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880508" y="2201335"/>
            <a:ext cx="5793615" cy="6647569"/>
          </a:xfrm>
        </p:spPr>
        <p:txBody>
          <a:bodyPr/>
          <a:lstStyle>
            <a:lvl1pPr marL="0" indent="0">
              <a:buNone/>
              <a:defRPr sz="1050"/>
            </a:lvl1pPr>
            <a:lvl2pPr>
              <a:buNone/>
              <a:defRPr sz="900"/>
            </a:lvl2pPr>
            <a:lvl3pPr>
              <a:buNone/>
              <a:defRPr sz="750"/>
            </a:lvl3pPr>
            <a:lvl4pPr>
              <a:buNone/>
              <a:defRPr sz="675"/>
            </a:lvl4pPr>
            <a:lvl5pPr>
              <a:buNone/>
              <a:defRPr sz="675"/>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6885075" y="394407"/>
            <a:ext cx="9844558" cy="8454497"/>
          </a:xfrm>
        </p:spPr>
        <p:txBody>
          <a:bodyPr/>
          <a:lstStyle>
            <a:lvl1pPr>
              <a:defRPr sz="1950"/>
            </a:lvl1pPr>
            <a:lvl2pPr>
              <a:defRPr sz="1800"/>
            </a:lvl2pPr>
            <a:lvl3pPr>
              <a:defRPr sz="1650"/>
            </a:lvl3pPr>
            <a:lvl4pPr>
              <a:defRPr sz="1500"/>
            </a:lvl4pPr>
            <a:lvl5pPr>
              <a:defRPr sz="135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F961F380-014F-4456-8AC2-37C82897E520}" type="datetimeFigureOut">
              <a:rPr lang="en-US" smtClean="0"/>
              <a:pPr>
                <a:defRPr/>
              </a:pPr>
              <a:t>5/7/2026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65B070C6-87B1-4520-81DE-3D3CBE0C497F}"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2028" y="880533"/>
            <a:ext cx="10566083" cy="754416"/>
          </a:xfrm>
        </p:spPr>
        <p:txBody>
          <a:bodyPr lIns="45720" rIns="45720" bIns="0" anchor="b">
            <a:sp3d prstMaterial="softEdge"/>
          </a:bodyPr>
          <a:lstStyle>
            <a:lvl1pPr algn="ctr">
              <a:buNone/>
              <a:defRPr sz="15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522028" y="2646187"/>
            <a:ext cx="10566083" cy="5723467"/>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2400"/>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3522028" y="1685359"/>
            <a:ext cx="10566083" cy="766064"/>
          </a:xfrm>
        </p:spPr>
        <p:txBody>
          <a:bodyPr lIns="45720" tIns="45720" rIns="45720" anchor="t"/>
          <a:lstStyle>
            <a:lvl1pPr marL="0" indent="0" algn="ctr">
              <a:buNone/>
              <a:defRPr sz="1050"/>
            </a:lvl1pPr>
            <a:lvl2pPr>
              <a:defRPr sz="900"/>
            </a:lvl2pPr>
            <a:lvl3pPr>
              <a:defRPr sz="750"/>
            </a:lvl3pPr>
            <a:lvl4pPr>
              <a:defRPr sz="675"/>
            </a:lvl4pPr>
            <a:lvl5pPr>
              <a:defRPr sz="675"/>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8085C7E5-B820-49EF-A06D-930EF0AD5175}" type="datetimeFigureOut">
              <a:rPr lang="en-US" smtClean="0"/>
              <a:pPr>
                <a:defRPr/>
              </a:pPr>
              <a:t>5/7/2026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B8C71172-9B84-4360-B575-9E56E9F9DE63}"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80507" y="396699"/>
            <a:ext cx="15849124" cy="1651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80507" y="2311400"/>
            <a:ext cx="15849124" cy="6802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880507" y="9268532"/>
            <a:ext cx="4109032" cy="527403"/>
          </a:xfrm>
          <a:prstGeom prst="rect">
            <a:avLst/>
          </a:prstGeom>
        </p:spPr>
        <p:txBody>
          <a:bodyPr vert="horz" anchor="b"/>
          <a:lstStyle>
            <a:lvl1pPr algn="l" eaLnBrk="1" latinLnBrk="0" hangingPunct="1">
              <a:defRPr kumimoji="0" sz="900">
                <a:solidFill>
                  <a:schemeClr val="tx1">
                    <a:shade val="50000"/>
                  </a:schemeClr>
                </a:solidFill>
              </a:defRPr>
            </a:lvl1pPr>
          </a:lstStyle>
          <a:p>
            <a:pPr>
              <a:defRPr/>
            </a:pPr>
            <a:fld id="{8263C7CC-B6CF-4CEA-AF4E-88711CD93088}" type="datetimeFigureOut">
              <a:rPr lang="en-US" smtClean="0"/>
              <a:pPr>
                <a:defRPr/>
              </a:pPr>
              <a:t>5/7/2026</a:t>
            </a:fld>
            <a:endParaRPr lang="en-US" dirty="0"/>
          </a:p>
        </p:txBody>
      </p:sp>
      <p:sp>
        <p:nvSpPr>
          <p:cNvPr id="3" name="Footer Placeholder 2"/>
          <p:cNvSpPr>
            <a:spLocks noGrp="1"/>
          </p:cNvSpPr>
          <p:nvPr>
            <p:ph type="ftr" sz="quarter" idx="3"/>
          </p:nvPr>
        </p:nvSpPr>
        <p:spPr>
          <a:xfrm>
            <a:off x="6016797" y="9268532"/>
            <a:ext cx="5576544" cy="527403"/>
          </a:xfrm>
          <a:prstGeom prst="rect">
            <a:avLst/>
          </a:prstGeom>
        </p:spPr>
        <p:txBody>
          <a:bodyPr vert="horz" anchor="b"/>
          <a:lstStyle>
            <a:lvl1pPr algn="ctr" eaLnBrk="1" latinLnBrk="0" hangingPunct="1">
              <a:defRPr kumimoji="0" sz="900">
                <a:solidFill>
                  <a:schemeClr val="tx1">
                    <a:shade val="50000"/>
                  </a:schemeClr>
                </a:solidFill>
              </a:defRPr>
            </a:lvl1pPr>
          </a:lstStyle>
          <a:p>
            <a:pPr>
              <a:defRPr/>
            </a:pPr>
            <a:endParaRPr lang="en-US" dirty="0"/>
          </a:p>
        </p:txBody>
      </p:sp>
      <p:sp>
        <p:nvSpPr>
          <p:cNvPr id="23" name="Slide Number Placeholder 22"/>
          <p:cNvSpPr>
            <a:spLocks noGrp="1"/>
          </p:cNvSpPr>
          <p:nvPr>
            <p:ph type="sldNum" sz="quarter" idx="4"/>
          </p:nvPr>
        </p:nvSpPr>
        <p:spPr>
          <a:xfrm>
            <a:off x="15262119" y="9268532"/>
            <a:ext cx="1467512" cy="527403"/>
          </a:xfrm>
          <a:prstGeom prst="rect">
            <a:avLst/>
          </a:prstGeom>
        </p:spPr>
        <p:txBody>
          <a:bodyPr vert="horz" lIns="0" rIns="0" anchor="b"/>
          <a:lstStyle>
            <a:lvl1pPr algn="r" eaLnBrk="1" latinLnBrk="0" hangingPunct="1">
              <a:defRPr kumimoji="0" sz="900">
                <a:solidFill>
                  <a:schemeClr val="tx1">
                    <a:shade val="50000"/>
                  </a:schemeClr>
                </a:solidFill>
              </a:defRPr>
            </a:lvl1pPr>
          </a:lstStyle>
          <a:p>
            <a:pPr>
              <a:defRPr/>
            </a:pPr>
            <a:fld id="{8C6C4EB5-C495-446E-B798-EDDD6131EA78}" type="slidenum">
              <a:rPr lang="en-US" smtClean="0"/>
              <a:pPr>
                <a:defRPr/>
              </a:pPr>
              <a:t>‹#›</a:t>
            </a:fld>
            <a:endParaRPr lang="en-US" dirty="0"/>
          </a:p>
        </p:txBody>
      </p:sp>
    </p:spTree>
  </p:cSld>
  <p:clrMap bg1="dk1" tx1="lt1" bg2="dk2" tx2="lt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Lst>
  <p:txStyles>
    <p:titleStyle>
      <a:lvl1pPr algn="ctr" rtl="0" eaLnBrk="1" latinLnBrk="0" hangingPunct="1">
        <a:spcBef>
          <a:spcPct val="0"/>
        </a:spcBef>
        <a:buNone/>
        <a:defRPr kumimoji="0" sz="3075"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411480" indent="-308610" algn="l" rtl="0" eaLnBrk="1" latinLnBrk="0" hangingPunct="1">
        <a:spcBef>
          <a:spcPct val="20000"/>
        </a:spcBef>
        <a:buClr>
          <a:schemeClr val="tx1">
            <a:shade val="95000"/>
          </a:schemeClr>
        </a:buClr>
        <a:buSzPct val="65000"/>
        <a:buFont typeface="Wingdings 2"/>
        <a:buChar char=""/>
        <a:defRPr kumimoji="0" sz="2100" kern="1200">
          <a:solidFill>
            <a:schemeClr val="tx1"/>
          </a:solidFill>
          <a:latin typeface="+mn-lt"/>
          <a:ea typeface="+mn-ea"/>
          <a:cs typeface="+mn-cs"/>
        </a:defRPr>
      </a:lvl1pPr>
      <a:lvl2pPr marL="651510" indent="-212598" algn="l" rtl="0" eaLnBrk="1" latinLnBrk="0" hangingPunct="1">
        <a:spcBef>
          <a:spcPct val="20000"/>
        </a:spcBef>
        <a:buClr>
          <a:schemeClr val="tx1"/>
        </a:buClr>
        <a:buSzPct val="80000"/>
        <a:buFont typeface="Wingdings 2"/>
        <a:buChar char=""/>
        <a:defRPr kumimoji="0" sz="1800" kern="1200">
          <a:solidFill>
            <a:schemeClr val="tx1"/>
          </a:solidFill>
          <a:latin typeface="+mn-lt"/>
          <a:ea typeface="+mn-ea"/>
          <a:cs typeface="+mn-cs"/>
        </a:defRPr>
      </a:lvl2pPr>
      <a:lvl3pPr marL="850392" indent="-171450" algn="l" rtl="0" eaLnBrk="1" latinLnBrk="0" hangingPunct="1">
        <a:spcBef>
          <a:spcPct val="20000"/>
        </a:spcBef>
        <a:buClr>
          <a:schemeClr val="tx1"/>
        </a:buClr>
        <a:buSzPct val="95000"/>
        <a:buFont typeface="Wingdings"/>
        <a:buChar char=""/>
        <a:defRPr kumimoji="0" sz="1650" kern="1200">
          <a:solidFill>
            <a:schemeClr val="tx1"/>
          </a:solidFill>
          <a:latin typeface="+mn-lt"/>
          <a:ea typeface="+mn-ea"/>
          <a:cs typeface="+mn-cs"/>
        </a:defRPr>
      </a:lvl3pPr>
      <a:lvl4pPr marL="1014984" indent="-137160" algn="l" rtl="0" eaLnBrk="1" latinLnBrk="0" hangingPunct="1">
        <a:spcBef>
          <a:spcPct val="20000"/>
        </a:spcBef>
        <a:buClr>
          <a:schemeClr val="tx1"/>
        </a:buClr>
        <a:buSzPct val="100000"/>
        <a:buFont typeface="Wingdings 3"/>
        <a:buChar char=""/>
        <a:defRPr kumimoji="0" sz="1500" kern="1200">
          <a:solidFill>
            <a:schemeClr val="tx1"/>
          </a:solidFill>
          <a:latin typeface="+mn-lt"/>
          <a:ea typeface="+mn-ea"/>
          <a:cs typeface="+mn-cs"/>
        </a:defRPr>
      </a:lvl4pPr>
      <a:lvl5pPr marL="1159002" indent="-137160"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5pPr>
      <a:lvl6pPr marL="1323594" indent="-137160" algn="l" rtl="0" eaLnBrk="1" latinLnBrk="0" hangingPunct="1">
        <a:spcBef>
          <a:spcPct val="20000"/>
        </a:spcBef>
        <a:buClr>
          <a:schemeClr val="tx1"/>
        </a:buClr>
        <a:buFont typeface="Wingdings 3"/>
        <a:buChar char=""/>
        <a:defRPr kumimoji="0" sz="1350" kern="1200">
          <a:solidFill>
            <a:schemeClr val="tx1"/>
          </a:solidFill>
          <a:latin typeface="+mn-lt"/>
          <a:ea typeface="+mn-ea"/>
          <a:cs typeface="+mn-cs"/>
        </a:defRPr>
      </a:lvl6pPr>
      <a:lvl7pPr marL="1474470" indent="-137160" algn="l" rtl="0" eaLnBrk="1" latinLnBrk="0" hangingPunct="1">
        <a:spcBef>
          <a:spcPct val="20000"/>
        </a:spcBef>
        <a:buClr>
          <a:schemeClr val="tx1"/>
        </a:buClr>
        <a:buFont typeface="Wingdings 2"/>
        <a:buChar char=""/>
        <a:defRPr kumimoji="0" sz="1200" kern="1200">
          <a:solidFill>
            <a:schemeClr val="tx1"/>
          </a:solidFill>
          <a:latin typeface="+mn-lt"/>
          <a:ea typeface="+mn-ea"/>
          <a:cs typeface="+mn-cs"/>
        </a:defRPr>
      </a:lvl7pPr>
      <a:lvl8pPr marL="1625346" indent="-137160" algn="l" rtl="0" eaLnBrk="1" latinLnBrk="0" hangingPunct="1">
        <a:spcBef>
          <a:spcPct val="20000"/>
        </a:spcBef>
        <a:buClr>
          <a:schemeClr val="tx1"/>
        </a:buClr>
        <a:buFont typeface="Wingdings 2"/>
        <a:buChar char=""/>
        <a:defRPr kumimoji="0" sz="1050" kern="1200">
          <a:solidFill>
            <a:schemeClr val="tx1"/>
          </a:solidFill>
          <a:latin typeface="+mn-lt"/>
          <a:ea typeface="+mn-ea"/>
          <a:cs typeface="+mn-cs"/>
        </a:defRPr>
      </a:lvl8pPr>
      <a:lvl9pPr marL="1776222" indent="-137160" algn="l" rtl="0" eaLnBrk="1" latinLnBrk="0" hangingPunct="1">
        <a:spcBef>
          <a:spcPct val="20000"/>
        </a:spcBef>
        <a:buClr>
          <a:schemeClr val="tx1"/>
        </a:buClr>
        <a:buFont typeface="Wingdings 2"/>
        <a:buChar char=""/>
        <a:defRPr kumimoji="0" sz="10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6.png"/><Relationship Id="rId7" Type="http://schemas.openxmlformats.org/officeDocument/2006/relationships/image" Target="../media/image52.jpe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image" Target="../media/image6.png"/><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jpg"/><Relationship Id="rId19"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6.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7610138" cy="9905999"/>
          </a:xfrm>
          <a:prstGeom prst="rect">
            <a:avLst/>
          </a:prstGeom>
          <a:solidFill>
            <a:schemeClr val="tx1">
              <a:lumMod val="9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33393" y="6067614"/>
            <a:ext cx="4000500" cy="646331"/>
          </a:xfrm>
          <a:prstGeom prst="rect">
            <a:avLst/>
          </a:prstGeom>
          <a:noFill/>
        </p:spPr>
        <p:txBody>
          <a:bodyPr wrap="square" rtlCol="0">
            <a:spAutoFit/>
          </a:bodyPr>
          <a:lstStyle/>
          <a:p>
            <a:pPr algn="ctr"/>
            <a:r>
              <a:rPr lang="en-US" sz="3600" i="1" dirty="0">
                <a:solidFill>
                  <a:schemeClr val="tx2">
                    <a:lumMod val="20000"/>
                    <a:lumOff val="80000"/>
                  </a:schemeClr>
                </a:solidFill>
                <a:latin typeface="Adobe Hebrew" pitchFamily="18" charset="-79"/>
                <a:cs typeface="Adobe Hebrew" pitchFamily="18" charset="-79"/>
              </a:rPr>
              <a:t>Powering Pakistan!</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7" y="0"/>
            <a:ext cx="17610138" cy="9474578"/>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1497" t="23826" r="15541" b="21606"/>
          <a:stretch/>
        </p:blipFill>
        <p:spPr>
          <a:xfrm>
            <a:off x="7812848" y="3657600"/>
            <a:ext cx="1955088" cy="1694411"/>
          </a:xfrm>
          <a:prstGeom prst="rect">
            <a:avLst/>
          </a:prstGeom>
        </p:spPr>
      </p:pic>
      <p:sp>
        <p:nvSpPr>
          <p:cNvPr id="10" name="Rectangle 9"/>
          <p:cNvSpPr/>
          <p:nvPr/>
        </p:nvSpPr>
        <p:spPr>
          <a:xfrm>
            <a:off x="-29353" y="8763692"/>
            <a:ext cx="17639491" cy="1155118"/>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733256" y="8823944"/>
            <a:ext cx="11866166" cy="446276"/>
          </a:xfrm>
          <a:prstGeom prst="rect">
            <a:avLst/>
          </a:prstGeom>
          <a:noFill/>
        </p:spPr>
        <p:txBody>
          <a:bodyPr wrap="square" rtlCol="0">
            <a:spAutoFit/>
          </a:bodyPr>
          <a:lstStyle/>
          <a:p>
            <a:pPr algn="ctr"/>
            <a:r>
              <a:rPr lang="en-US" sz="2300" b="1" dirty="0" smtClean="0">
                <a:solidFill>
                  <a:srgbClr val="002060"/>
                </a:solidFill>
                <a:latin typeface="Electrolize" panose="02000506000000020004" pitchFamily="2" charset="0"/>
                <a:cs typeface="Adobe Arabic" panose="02040503050201020203" pitchFamily="18" charset="-78"/>
              </a:rPr>
              <a:t>    UPS </a:t>
            </a:r>
            <a:r>
              <a:rPr lang="en-US" sz="2300" b="1" dirty="0">
                <a:solidFill>
                  <a:srgbClr val="002060"/>
                </a:solidFill>
                <a:latin typeface="Electrolize" panose="02000506000000020004" pitchFamily="2" charset="0"/>
                <a:cs typeface="Adobe Arabic" panose="02040503050201020203" pitchFamily="18" charset="-78"/>
              </a:rPr>
              <a:t>| INVERTERS | BATTERIES </a:t>
            </a:r>
            <a:r>
              <a:rPr lang="en-US" sz="2300" b="1" dirty="0" smtClean="0">
                <a:solidFill>
                  <a:srgbClr val="002060"/>
                </a:solidFill>
                <a:latin typeface="Electrolize" panose="02000506000000020004" pitchFamily="2" charset="0"/>
                <a:cs typeface="Adobe Arabic" panose="02040503050201020203" pitchFamily="18" charset="-78"/>
              </a:rPr>
              <a:t>| Smart Data Cabinets | </a:t>
            </a:r>
            <a:r>
              <a:rPr lang="en-US" sz="2300" b="1" dirty="0">
                <a:solidFill>
                  <a:srgbClr val="002060"/>
                </a:solidFill>
                <a:latin typeface="Electrolize" panose="02000506000000020004" pitchFamily="2" charset="0"/>
                <a:cs typeface="Adobe Arabic" panose="02040503050201020203" pitchFamily="18" charset="-78"/>
              </a:rPr>
              <a:t>STABILIZERS | SOLAR POWER </a:t>
            </a:r>
          </a:p>
        </p:txBody>
      </p:sp>
      <p:sp>
        <p:nvSpPr>
          <p:cNvPr id="9" name="TextBox 8"/>
          <p:cNvSpPr txBox="1"/>
          <p:nvPr/>
        </p:nvSpPr>
        <p:spPr>
          <a:xfrm>
            <a:off x="7509262" y="9266595"/>
            <a:ext cx="2667811" cy="477054"/>
          </a:xfrm>
          <a:prstGeom prst="rect">
            <a:avLst/>
          </a:prstGeom>
          <a:noFill/>
        </p:spPr>
        <p:txBody>
          <a:bodyPr wrap="square" rtlCol="0">
            <a:spAutoFit/>
          </a:bodyPr>
          <a:lstStyle/>
          <a:p>
            <a:r>
              <a:rPr lang="en-US" sz="2500" dirty="0" smtClean="0">
                <a:solidFill>
                  <a:srgbClr val="002060"/>
                </a:solidFill>
                <a:latin typeface="Electrolize" panose="02000506000000020004" pitchFamily="2" charset="0"/>
                <a:cs typeface="Adobe Arabic" panose="02040503050201020203" pitchFamily="18" charset="-78"/>
              </a:rPr>
              <a:t>www.ptiups.com</a:t>
            </a:r>
            <a:endParaRPr lang="en-US" sz="2500" dirty="0">
              <a:solidFill>
                <a:srgbClr val="002060"/>
              </a:solidFill>
              <a:latin typeface="Electrolize" panose="02000506000000020004" pitchFamily="2" charset="0"/>
              <a:cs typeface="Adobe Arabic" panose="02040503050201020203" pitchFamily="18" charset="-78"/>
            </a:endParaRPr>
          </a:p>
        </p:txBody>
      </p:sp>
      <p:sp>
        <p:nvSpPr>
          <p:cNvPr id="11" name="TextBox 10"/>
          <p:cNvSpPr txBox="1"/>
          <p:nvPr/>
        </p:nvSpPr>
        <p:spPr>
          <a:xfrm>
            <a:off x="3061493" y="228600"/>
            <a:ext cx="11563351" cy="784830"/>
          </a:xfrm>
          <a:prstGeom prst="rect">
            <a:avLst/>
          </a:prstGeom>
          <a:noFill/>
        </p:spPr>
        <p:txBody>
          <a:bodyPr wrap="square" rtlCol="0">
            <a:spAutoFit/>
          </a:bodyPr>
          <a:lstStyle/>
          <a:p>
            <a:pPr algn="ctr"/>
            <a:r>
              <a:rPr lang="en-US" sz="4500" b="1" dirty="0">
                <a:solidFill>
                  <a:srgbClr val="002060"/>
                </a:solidFill>
                <a:latin typeface="Electrolize" panose="02000506000000020004" pitchFamily="2" charset="0"/>
                <a:cs typeface="Adobe Arabic" panose="02040503050201020203" pitchFamily="18" charset="-78"/>
              </a:rPr>
              <a:t>Power Technology International (Pvt) Ltd</a:t>
            </a:r>
          </a:p>
        </p:txBody>
      </p:sp>
    </p:spTree>
    <p:extLst>
      <p:ext uri="{BB962C8B-B14F-4D97-AF65-F5344CB8AC3E}">
        <p14:creationId xmlns:p14="http://schemas.microsoft.com/office/powerpoint/2010/main" val="81138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216513" y="486934"/>
            <a:ext cx="7532156" cy="857250"/>
          </a:xfrm>
        </p:spPr>
        <p:txBody>
          <a:bodyPr>
            <a:normAutofit/>
          </a:bodyPr>
          <a:lstStyle/>
          <a:p>
            <a:pPr algn="l"/>
            <a:r>
              <a:rPr lang="en-US" sz="3300" dirty="0" smtClean="0">
                <a:solidFill>
                  <a:srgbClr val="002060"/>
                </a:solidFill>
                <a:latin typeface="Electrolize" panose="02000506000000020004" pitchFamily="2" charset="0"/>
              </a:rPr>
              <a:t>Scope of Services</a:t>
            </a:r>
          </a:p>
        </p:txBody>
      </p:sp>
      <p:sp>
        <p:nvSpPr>
          <p:cNvPr id="6147" name="Content Placeholder 2"/>
          <p:cNvSpPr>
            <a:spLocks noGrp="1"/>
          </p:cNvSpPr>
          <p:nvPr>
            <p:ph idx="1"/>
          </p:nvPr>
        </p:nvSpPr>
        <p:spPr>
          <a:xfrm>
            <a:off x="5985669" y="1910256"/>
            <a:ext cx="8382000" cy="6274867"/>
          </a:xfrm>
        </p:spPr>
        <p:txBody>
          <a:bodyPr>
            <a:noAutofit/>
          </a:bodyPr>
          <a:lstStyle/>
          <a:p>
            <a:pPr>
              <a:buClr>
                <a:schemeClr val="bg1"/>
              </a:buClr>
            </a:pPr>
            <a:r>
              <a:rPr lang="en-US" sz="2800" dirty="0">
                <a:solidFill>
                  <a:schemeClr val="bg1"/>
                </a:solidFill>
              </a:rPr>
              <a:t>Largest service network in our industry</a:t>
            </a:r>
          </a:p>
          <a:p>
            <a:pPr>
              <a:buClr>
                <a:schemeClr val="bg1"/>
              </a:buClr>
            </a:pPr>
            <a:r>
              <a:rPr lang="en-US" sz="2800" dirty="0">
                <a:solidFill>
                  <a:schemeClr val="bg1"/>
                </a:solidFill>
              </a:rPr>
              <a:t>24 Hours support and service.</a:t>
            </a:r>
          </a:p>
          <a:p>
            <a:pPr>
              <a:buClr>
                <a:schemeClr val="bg1"/>
              </a:buClr>
            </a:pPr>
            <a:r>
              <a:rPr lang="en-US" sz="2800" dirty="0">
                <a:solidFill>
                  <a:schemeClr val="bg1"/>
                </a:solidFill>
              </a:rPr>
              <a:t>Superior after sales and customer services.</a:t>
            </a:r>
          </a:p>
          <a:p>
            <a:pPr>
              <a:buClr>
                <a:schemeClr val="bg1"/>
              </a:buClr>
            </a:pPr>
            <a:r>
              <a:rPr lang="en-US" sz="2800" dirty="0">
                <a:solidFill>
                  <a:schemeClr val="bg1"/>
                </a:solidFill>
              </a:rPr>
              <a:t>State of the art laboratory for testing &amp; repairing.</a:t>
            </a:r>
          </a:p>
          <a:p>
            <a:pPr>
              <a:buClr>
                <a:schemeClr val="bg1"/>
              </a:buClr>
            </a:pPr>
            <a:r>
              <a:rPr lang="en-US" sz="2800" dirty="0">
                <a:solidFill>
                  <a:schemeClr val="bg1"/>
                </a:solidFill>
              </a:rPr>
              <a:t>Consultation.</a:t>
            </a:r>
          </a:p>
          <a:p>
            <a:pPr>
              <a:buClr>
                <a:schemeClr val="bg1"/>
              </a:buClr>
            </a:pPr>
            <a:r>
              <a:rPr lang="en-US" sz="2800" dirty="0">
                <a:solidFill>
                  <a:schemeClr val="bg1"/>
                </a:solidFill>
              </a:rPr>
              <a:t>Procurement.</a:t>
            </a:r>
          </a:p>
          <a:p>
            <a:pPr>
              <a:buClr>
                <a:schemeClr val="bg1"/>
              </a:buClr>
            </a:pPr>
            <a:r>
              <a:rPr lang="en-US" sz="2800" dirty="0">
                <a:solidFill>
                  <a:schemeClr val="bg1"/>
                </a:solidFill>
              </a:rPr>
              <a:t>Installation.</a:t>
            </a:r>
          </a:p>
          <a:p>
            <a:pPr>
              <a:buClr>
                <a:schemeClr val="bg1"/>
              </a:buClr>
            </a:pPr>
            <a:r>
              <a:rPr lang="en-US" sz="2800" dirty="0">
                <a:solidFill>
                  <a:schemeClr val="bg1"/>
                </a:solidFill>
              </a:rPr>
              <a:t>Annual Maintenance Contracts.</a:t>
            </a:r>
          </a:p>
          <a:p>
            <a:pPr>
              <a:buClr>
                <a:schemeClr val="bg1"/>
              </a:buClr>
            </a:pPr>
            <a:r>
              <a:rPr lang="en-US" sz="2800" dirty="0">
                <a:solidFill>
                  <a:schemeClr val="bg1"/>
                </a:solidFill>
              </a:rPr>
              <a:t>Tailor Made Solutions.</a:t>
            </a:r>
          </a:p>
          <a:p>
            <a:pPr>
              <a:buClr>
                <a:schemeClr val="bg1"/>
              </a:buClr>
            </a:pPr>
            <a:r>
              <a:rPr lang="en-US" sz="2800" dirty="0">
                <a:solidFill>
                  <a:schemeClr val="bg1"/>
                </a:solidFill>
              </a:rPr>
              <a:t>Minimized equipment failure.</a:t>
            </a:r>
          </a:p>
          <a:p>
            <a:pPr>
              <a:buClr>
                <a:schemeClr val="bg1"/>
              </a:buClr>
            </a:pPr>
            <a:r>
              <a:rPr lang="en-US" sz="2800" dirty="0">
                <a:solidFill>
                  <a:schemeClr val="bg1"/>
                </a:solidFill>
              </a:rPr>
              <a:t>Improved reliability.</a:t>
            </a:r>
          </a:p>
          <a:p>
            <a:pPr>
              <a:buClr>
                <a:schemeClr val="bg1"/>
              </a:buClr>
            </a:pPr>
            <a:r>
              <a:rPr lang="en-US" sz="2800" dirty="0">
                <a:solidFill>
                  <a:schemeClr val="bg1"/>
                </a:solidFill>
              </a:rPr>
              <a:t>Reduced operational cost.</a:t>
            </a:r>
            <a:r>
              <a:rPr lang="en-US" sz="2500" dirty="0" smtClean="0">
                <a:solidFill>
                  <a:schemeClr val="bg1"/>
                </a:solidFill>
                <a:latin typeface="Electrolize" panose="02000506000000020004" pitchFamily="2" charset="0"/>
              </a:rPr>
              <a:t/>
            </a:r>
            <a:br>
              <a:rPr lang="en-US" sz="2500" dirty="0" smtClean="0">
                <a:solidFill>
                  <a:schemeClr val="bg1"/>
                </a:solidFill>
                <a:latin typeface="Electrolize" panose="02000506000000020004" pitchFamily="2" charset="0"/>
              </a:rPr>
            </a:br>
            <a:r>
              <a:rPr lang="en-US" sz="2500" dirty="0" smtClean="0">
                <a:solidFill>
                  <a:schemeClr val="bg1"/>
                </a:solidFill>
                <a:latin typeface="Electrolize" panose="02000506000000020004" pitchFamily="2" charset="0"/>
              </a:rPr>
              <a:t/>
            </a:r>
            <a:br>
              <a:rPr lang="en-US" sz="2500" dirty="0" smtClean="0">
                <a:solidFill>
                  <a:schemeClr val="bg1"/>
                </a:solidFill>
                <a:latin typeface="Electrolize" panose="02000506000000020004" pitchFamily="2" charset="0"/>
              </a:rPr>
            </a:br>
            <a:endParaRPr lang="en-US" sz="2500" dirty="0">
              <a:solidFill>
                <a:schemeClr val="bg1"/>
              </a:solidFill>
              <a:latin typeface="Electrolize" panose="02000506000000020004" pitchFamily="2"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3054" t="25234" r="15264" b="20561"/>
          <a:stretch/>
        </p:blipFill>
        <p:spPr>
          <a:xfrm>
            <a:off x="6407037" y="3396096"/>
            <a:ext cx="5087729" cy="4471035"/>
          </a:xfrm>
          <a:prstGeom prst="rect">
            <a:avLst/>
          </a:prstGeom>
          <a:ln>
            <a:noFill/>
          </a:ln>
          <a:effectLst/>
          <a:scene3d>
            <a:camera prst="orthographicFront">
              <a:rot lat="0" lon="0" rev="0"/>
            </a:camera>
            <a:lightRig rig="chilly" dir="t">
              <a:rot lat="0" lon="0" rev="18480000"/>
            </a:lightRig>
          </a:scene3d>
          <a:sp3d prstMaterial="clear">
            <a:bevelT h="63500"/>
          </a:sp3d>
        </p:spPr>
      </p:pic>
      <p:cxnSp>
        <p:nvCxnSpPr>
          <p:cNvPr id="5" name="Straight Connector 4"/>
          <p:cNvCxnSpPr/>
          <p:nvPr/>
        </p:nvCxnSpPr>
        <p:spPr>
          <a:xfrm flipH="1">
            <a:off x="1413669" y="8763000"/>
            <a:ext cx="15316200" cy="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497" t="23826" r="15541" b="21606"/>
          <a:stretch/>
        </p:blipFill>
        <p:spPr>
          <a:xfrm>
            <a:off x="15049853" y="344059"/>
            <a:ext cx="1318845" cy="1143000"/>
          </a:xfrm>
          <a:prstGeom prst="rect">
            <a:avLst/>
          </a:prstGeom>
        </p:spPr>
      </p:pic>
      <p:cxnSp>
        <p:nvCxnSpPr>
          <p:cNvPr id="11" name="Straight Connector 10"/>
          <p:cNvCxnSpPr/>
          <p:nvPr/>
        </p:nvCxnSpPr>
        <p:spPr>
          <a:xfrm flipH="1">
            <a:off x="1413669" y="914400"/>
            <a:ext cx="56388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15759" t="8734" r="17225" b="10822"/>
          <a:stretch/>
        </p:blipFill>
        <p:spPr>
          <a:xfrm>
            <a:off x="1413669" y="5410200"/>
            <a:ext cx="4114800" cy="2579412"/>
          </a:xfrm>
          <a:prstGeom prst="rect">
            <a:avLst/>
          </a:prstGeom>
        </p:spPr>
      </p:pic>
    </p:spTree>
    <p:extLst>
      <p:ext uri="{BB962C8B-B14F-4D97-AF65-F5344CB8AC3E}">
        <p14:creationId xmlns:p14="http://schemas.microsoft.com/office/powerpoint/2010/main" val="187762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216513" y="486934"/>
            <a:ext cx="7532156" cy="857250"/>
          </a:xfrm>
        </p:spPr>
        <p:txBody>
          <a:bodyPr>
            <a:normAutofit/>
          </a:bodyPr>
          <a:lstStyle/>
          <a:p>
            <a:pPr algn="l"/>
            <a:r>
              <a:rPr lang="en-US" sz="3300" dirty="0" smtClean="0">
                <a:solidFill>
                  <a:srgbClr val="002060"/>
                </a:solidFill>
                <a:latin typeface="Electrolize" panose="02000506000000020004" pitchFamily="2" charset="0"/>
              </a:rPr>
              <a:t>Past Performance</a:t>
            </a:r>
          </a:p>
        </p:txBody>
      </p:sp>
      <p:sp>
        <p:nvSpPr>
          <p:cNvPr id="6147" name="Content Placeholder 2"/>
          <p:cNvSpPr>
            <a:spLocks noGrp="1"/>
          </p:cNvSpPr>
          <p:nvPr>
            <p:ph idx="1"/>
          </p:nvPr>
        </p:nvSpPr>
        <p:spPr>
          <a:xfrm>
            <a:off x="5985669" y="1910257"/>
            <a:ext cx="8382000" cy="1290144"/>
          </a:xfrm>
        </p:spPr>
        <p:txBody>
          <a:bodyPr>
            <a:noAutofit/>
          </a:bodyPr>
          <a:lstStyle/>
          <a:p>
            <a:pPr>
              <a:buClr>
                <a:schemeClr val="bg1"/>
              </a:buClr>
            </a:pPr>
            <a:r>
              <a:rPr lang="en-US" sz="2800" dirty="0" smtClean="0">
                <a:solidFill>
                  <a:schemeClr val="bg1"/>
                </a:solidFill>
              </a:rPr>
              <a:t>HBL Site – 60 kW</a:t>
            </a:r>
          </a:p>
          <a:p>
            <a:pPr>
              <a:buClr>
                <a:schemeClr val="bg1"/>
              </a:buClr>
            </a:pPr>
            <a:r>
              <a:rPr lang="en-US" sz="2800" dirty="0" smtClean="0">
                <a:solidFill>
                  <a:schemeClr val="bg1"/>
                </a:solidFill>
                <a:latin typeface="Electrolize" panose="02000506000000020004" pitchFamily="2" charset="0"/>
              </a:rPr>
              <a:t>Solar Setup with wiring &amp; mounting.</a:t>
            </a:r>
            <a:r>
              <a:rPr lang="en-US" sz="2500" dirty="0" smtClean="0">
                <a:solidFill>
                  <a:schemeClr val="bg1"/>
                </a:solidFill>
                <a:latin typeface="Electrolize" panose="02000506000000020004" pitchFamily="2" charset="0"/>
              </a:rPr>
              <a:t/>
            </a:r>
            <a:br>
              <a:rPr lang="en-US" sz="2500" dirty="0" smtClean="0">
                <a:solidFill>
                  <a:schemeClr val="bg1"/>
                </a:solidFill>
                <a:latin typeface="Electrolize" panose="02000506000000020004" pitchFamily="2" charset="0"/>
              </a:rPr>
            </a:br>
            <a:endParaRPr lang="en-US" sz="2500" dirty="0">
              <a:solidFill>
                <a:schemeClr val="bg1"/>
              </a:solidFill>
              <a:latin typeface="Electrolize" panose="02000506000000020004" pitchFamily="2"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3054" t="25234" r="15264" b="20561"/>
          <a:stretch/>
        </p:blipFill>
        <p:spPr>
          <a:xfrm>
            <a:off x="7052469" y="3365184"/>
            <a:ext cx="3541032" cy="3111816"/>
          </a:xfrm>
          <a:prstGeom prst="rect">
            <a:avLst/>
          </a:prstGeom>
          <a:ln>
            <a:noFill/>
          </a:ln>
          <a:effectLst/>
          <a:scene3d>
            <a:camera prst="orthographicFront">
              <a:rot lat="0" lon="0" rev="0"/>
            </a:camera>
            <a:lightRig rig="chilly" dir="t">
              <a:rot lat="0" lon="0" rev="18480000"/>
            </a:lightRig>
          </a:scene3d>
          <a:sp3d prstMaterial="clear">
            <a:bevelT h="63500"/>
          </a:sp3d>
        </p:spPr>
      </p:pic>
      <p:cxnSp>
        <p:nvCxnSpPr>
          <p:cNvPr id="5" name="Straight Connector 4"/>
          <p:cNvCxnSpPr/>
          <p:nvPr/>
        </p:nvCxnSpPr>
        <p:spPr>
          <a:xfrm flipH="1">
            <a:off x="1413669" y="8763000"/>
            <a:ext cx="15316200" cy="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497" t="23826" r="15541" b="21606"/>
          <a:stretch/>
        </p:blipFill>
        <p:spPr>
          <a:xfrm>
            <a:off x="15049853" y="344059"/>
            <a:ext cx="1318845" cy="1143000"/>
          </a:xfrm>
          <a:prstGeom prst="rect">
            <a:avLst/>
          </a:prstGeom>
        </p:spPr>
      </p:pic>
      <p:cxnSp>
        <p:nvCxnSpPr>
          <p:cNvPr id="11" name="Straight Connector 10"/>
          <p:cNvCxnSpPr/>
          <p:nvPr/>
        </p:nvCxnSpPr>
        <p:spPr>
          <a:xfrm flipH="1">
            <a:off x="1413669" y="914400"/>
            <a:ext cx="56388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818" t="21212" r="9850" b="14142"/>
          <a:stretch/>
        </p:blipFill>
        <p:spPr>
          <a:xfrm>
            <a:off x="4918869" y="3483279"/>
            <a:ext cx="7529480" cy="4515681"/>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34616" b="22307"/>
          <a:stretch/>
        </p:blipFill>
        <p:spPr>
          <a:xfrm>
            <a:off x="12372149" y="2031211"/>
            <a:ext cx="3671920" cy="5967750"/>
          </a:xfrm>
          <a:prstGeom prst="rect">
            <a:avLst/>
          </a:prstGeom>
        </p:spPr>
      </p:pic>
    </p:spTree>
    <p:extLst>
      <p:ext uri="{BB962C8B-B14F-4D97-AF65-F5344CB8AC3E}">
        <p14:creationId xmlns:p14="http://schemas.microsoft.com/office/powerpoint/2010/main" val="376462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216513" y="486934"/>
            <a:ext cx="7532156" cy="857250"/>
          </a:xfrm>
        </p:spPr>
        <p:txBody>
          <a:bodyPr>
            <a:normAutofit/>
          </a:bodyPr>
          <a:lstStyle/>
          <a:p>
            <a:pPr algn="l"/>
            <a:r>
              <a:rPr lang="en-US" sz="3300" dirty="0" smtClean="0">
                <a:solidFill>
                  <a:srgbClr val="002060"/>
                </a:solidFill>
                <a:latin typeface="Electrolize" panose="02000506000000020004" pitchFamily="2" charset="0"/>
              </a:rPr>
              <a:t>Past Performance</a:t>
            </a:r>
          </a:p>
        </p:txBody>
      </p:sp>
      <p:sp>
        <p:nvSpPr>
          <p:cNvPr id="6147" name="Content Placeholder 2"/>
          <p:cNvSpPr>
            <a:spLocks noGrp="1"/>
          </p:cNvSpPr>
          <p:nvPr>
            <p:ph idx="1"/>
          </p:nvPr>
        </p:nvSpPr>
        <p:spPr>
          <a:xfrm>
            <a:off x="5985669" y="1910257"/>
            <a:ext cx="8382000" cy="1290144"/>
          </a:xfrm>
        </p:spPr>
        <p:txBody>
          <a:bodyPr>
            <a:noAutofit/>
          </a:bodyPr>
          <a:lstStyle/>
          <a:p>
            <a:pPr>
              <a:buClr>
                <a:schemeClr val="bg1"/>
              </a:buClr>
            </a:pPr>
            <a:r>
              <a:rPr lang="en-US" sz="2800" dirty="0" smtClean="0">
                <a:solidFill>
                  <a:schemeClr val="bg1"/>
                </a:solidFill>
              </a:rPr>
              <a:t>HBL F7 Islamabad – 50 kW</a:t>
            </a:r>
          </a:p>
          <a:p>
            <a:pPr>
              <a:buClr>
                <a:schemeClr val="bg1"/>
              </a:buClr>
            </a:pPr>
            <a:r>
              <a:rPr lang="en-US" sz="2800" dirty="0" smtClean="0">
                <a:solidFill>
                  <a:schemeClr val="bg1"/>
                </a:solidFill>
                <a:latin typeface="Electrolize" panose="02000506000000020004" pitchFamily="2" charset="0"/>
              </a:rPr>
              <a:t>Solar Setup with wiring &amp; mounting.</a:t>
            </a:r>
            <a:r>
              <a:rPr lang="en-US" sz="2500" dirty="0" smtClean="0">
                <a:solidFill>
                  <a:schemeClr val="bg1"/>
                </a:solidFill>
                <a:latin typeface="Electrolize" panose="02000506000000020004" pitchFamily="2" charset="0"/>
              </a:rPr>
              <a:t/>
            </a:r>
            <a:br>
              <a:rPr lang="en-US" sz="2500" dirty="0" smtClean="0">
                <a:solidFill>
                  <a:schemeClr val="bg1"/>
                </a:solidFill>
                <a:latin typeface="Electrolize" panose="02000506000000020004" pitchFamily="2" charset="0"/>
              </a:rPr>
            </a:br>
            <a:endParaRPr lang="en-US" sz="2500" dirty="0">
              <a:solidFill>
                <a:schemeClr val="bg1"/>
              </a:solidFill>
              <a:latin typeface="Electrolize" panose="02000506000000020004" pitchFamily="2"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3054" t="25234" r="15264" b="20561"/>
          <a:stretch/>
        </p:blipFill>
        <p:spPr>
          <a:xfrm>
            <a:off x="7052469" y="3365184"/>
            <a:ext cx="3541032" cy="3111816"/>
          </a:xfrm>
          <a:prstGeom prst="rect">
            <a:avLst/>
          </a:prstGeom>
          <a:ln>
            <a:noFill/>
          </a:ln>
          <a:effectLst/>
          <a:scene3d>
            <a:camera prst="orthographicFront">
              <a:rot lat="0" lon="0" rev="0"/>
            </a:camera>
            <a:lightRig rig="chilly" dir="t">
              <a:rot lat="0" lon="0" rev="18480000"/>
            </a:lightRig>
          </a:scene3d>
          <a:sp3d prstMaterial="clear">
            <a:bevelT h="63500"/>
          </a:sp3d>
        </p:spPr>
      </p:pic>
      <p:cxnSp>
        <p:nvCxnSpPr>
          <p:cNvPr id="5" name="Straight Connector 4"/>
          <p:cNvCxnSpPr/>
          <p:nvPr/>
        </p:nvCxnSpPr>
        <p:spPr>
          <a:xfrm flipH="1">
            <a:off x="1413669" y="8763000"/>
            <a:ext cx="15316200" cy="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497" t="23826" r="15541" b="21606"/>
          <a:stretch/>
        </p:blipFill>
        <p:spPr>
          <a:xfrm>
            <a:off x="15049853" y="344059"/>
            <a:ext cx="1318845" cy="1143000"/>
          </a:xfrm>
          <a:prstGeom prst="rect">
            <a:avLst/>
          </a:prstGeom>
        </p:spPr>
      </p:pic>
      <p:cxnSp>
        <p:nvCxnSpPr>
          <p:cNvPr id="11" name="Straight Connector 10"/>
          <p:cNvCxnSpPr/>
          <p:nvPr/>
        </p:nvCxnSpPr>
        <p:spPr>
          <a:xfrm flipH="1">
            <a:off x="1413669" y="914400"/>
            <a:ext cx="56388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8676" t="27454" r="6446" b="27692"/>
          <a:stretch/>
        </p:blipFill>
        <p:spPr>
          <a:xfrm>
            <a:off x="10759441" y="3365184"/>
            <a:ext cx="5638800" cy="4625965"/>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r="6502" b="31527"/>
          <a:stretch/>
        </p:blipFill>
        <p:spPr>
          <a:xfrm>
            <a:off x="1579609" y="3365184"/>
            <a:ext cx="9179832" cy="4625965"/>
          </a:xfrm>
          <a:prstGeom prst="rect">
            <a:avLst/>
          </a:prstGeom>
        </p:spPr>
      </p:pic>
    </p:spTree>
    <p:extLst>
      <p:ext uri="{BB962C8B-B14F-4D97-AF65-F5344CB8AC3E}">
        <p14:creationId xmlns:p14="http://schemas.microsoft.com/office/powerpoint/2010/main" val="329081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216513" y="486934"/>
            <a:ext cx="7532156" cy="857250"/>
          </a:xfrm>
        </p:spPr>
        <p:txBody>
          <a:bodyPr>
            <a:normAutofit/>
          </a:bodyPr>
          <a:lstStyle/>
          <a:p>
            <a:pPr algn="l"/>
            <a:r>
              <a:rPr lang="en-US" sz="3300" dirty="0" smtClean="0">
                <a:solidFill>
                  <a:srgbClr val="002060"/>
                </a:solidFill>
                <a:latin typeface="Electrolize" panose="02000506000000020004" pitchFamily="2" charset="0"/>
              </a:rPr>
              <a:t>Past Performance</a:t>
            </a:r>
          </a:p>
        </p:txBody>
      </p:sp>
      <p:sp>
        <p:nvSpPr>
          <p:cNvPr id="6147" name="Content Placeholder 2"/>
          <p:cNvSpPr>
            <a:spLocks noGrp="1"/>
          </p:cNvSpPr>
          <p:nvPr>
            <p:ph idx="1"/>
          </p:nvPr>
        </p:nvSpPr>
        <p:spPr>
          <a:xfrm>
            <a:off x="5985669" y="1910257"/>
            <a:ext cx="8382000" cy="1290144"/>
          </a:xfrm>
        </p:spPr>
        <p:txBody>
          <a:bodyPr>
            <a:noAutofit/>
          </a:bodyPr>
          <a:lstStyle/>
          <a:p>
            <a:pPr>
              <a:buClr>
                <a:schemeClr val="bg1"/>
              </a:buClr>
            </a:pPr>
            <a:r>
              <a:rPr lang="en-US" sz="2800" dirty="0" smtClean="0">
                <a:solidFill>
                  <a:schemeClr val="bg1"/>
                </a:solidFill>
              </a:rPr>
              <a:t>Various Branches across Pakistan.</a:t>
            </a:r>
          </a:p>
          <a:p>
            <a:pPr>
              <a:buClr>
                <a:schemeClr val="bg1"/>
              </a:buClr>
            </a:pPr>
            <a:r>
              <a:rPr lang="en-US" sz="2800" dirty="0" smtClean="0">
                <a:solidFill>
                  <a:schemeClr val="bg1"/>
                </a:solidFill>
                <a:latin typeface="Electrolize" panose="02000506000000020004" pitchFamily="2" charset="0"/>
              </a:rPr>
              <a:t>Solar Setup with wiring &amp; mounting.</a:t>
            </a:r>
            <a:r>
              <a:rPr lang="en-US" sz="2500" dirty="0" smtClean="0">
                <a:solidFill>
                  <a:schemeClr val="bg1"/>
                </a:solidFill>
                <a:latin typeface="Electrolize" panose="02000506000000020004" pitchFamily="2" charset="0"/>
              </a:rPr>
              <a:t/>
            </a:r>
            <a:br>
              <a:rPr lang="en-US" sz="2500" dirty="0" smtClean="0">
                <a:solidFill>
                  <a:schemeClr val="bg1"/>
                </a:solidFill>
                <a:latin typeface="Electrolize" panose="02000506000000020004" pitchFamily="2" charset="0"/>
              </a:rPr>
            </a:br>
            <a:endParaRPr lang="en-US" sz="2500" dirty="0">
              <a:solidFill>
                <a:schemeClr val="bg1"/>
              </a:solidFill>
              <a:latin typeface="Electrolize" panose="02000506000000020004" pitchFamily="2"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3054" t="25234" r="15264" b="20561"/>
          <a:stretch/>
        </p:blipFill>
        <p:spPr>
          <a:xfrm>
            <a:off x="7052469" y="3365184"/>
            <a:ext cx="3541032" cy="3111816"/>
          </a:xfrm>
          <a:prstGeom prst="rect">
            <a:avLst/>
          </a:prstGeom>
          <a:ln>
            <a:noFill/>
          </a:ln>
          <a:effectLst/>
          <a:scene3d>
            <a:camera prst="orthographicFront">
              <a:rot lat="0" lon="0" rev="0"/>
            </a:camera>
            <a:lightRig rig="chilly" dir="t">
              <a:rot lat="0" lon="0" rev="18480000"/>
            </a:lightRig>
          </a:scene3d>
          <a:sp3d prstMaterial="clear">
            <a:bevelT h="63500"/>
          </a:sp3d>
        </p:spPr>
      </p:pic>
      <p:cxnSp>
        <p:nvCxnSpPr>
          <p:cNvPr id="5" name="Straight Connector 4"/>
          <p:cNvCxnSpPr/>
          <p:nvPr/>
        </p:nvCxnSpPr>
        <p:spPr>
          <a:xfrm flipH="1">
            <a:off x="1413669" y="8763000"/>
            <a:ext cx="15316200" cy="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497" t="23826" r="15541" b="21606"/>
          <a:stretch/>
        </p:blipFill>
        <p:spPr>
          <a:xfrm>
            <a:off x="15049853" y="344059"/>
            <a:ext cx="1318845" cy="1143000"/>
          </a:xfrm>
          <a:prstGeom prst="rect">
            <a:avLst/>
          </a:prstGeom>
        </p:spPr>
      </p:pic>
      <p:cxnSp>
        <p:nvCxnSpPr>
          <p:cNvPr id="11" name="Straight Connector 10"/>
          <p:cNvCxnSpPr/>
          <p:nvPr/>
        </p:nvCxnSpPr>
        <p:spPr>
          <a:xfrm flipH="1">
            <a:off x="1413669" y="914400"/>
            <a:ext cx="56388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5089" y="4494412"/>
            <a:ext cx="5518679" cy="4027445"/>
          </a:xfrm>
          <a:prstGeom prst="bevel">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4550" t="-11178" r="9063" b="-223"/>
          <a:stretch/>
        </p:blipFill>
        <p:spPr>
          <a:xfrm>
            <a:off x="4296912" y="3384963"/>
            <a:ext cx="2438400" cy="2133600"/>
          </a:xfrm>
          <a:prstGeom prst="ellipse">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4458" y="5766608"/>
            <a:ext cx="4969011" cy="2709374"/>
          </a:xfrm>
          <a:prstGeom prst="bevel">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5160" y="5755648"/>
            <a:ext cx="4849298" cy="2726403"/>
          </a:xfrm>
          <a:prstGeom prst="bevel">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3351" y="1237230"/>
            <a:ext cx="3439318" cy="4518417"/>
          </a:xfrm>
          <a:prstGeom prst="hexagon">
            <a:avLst/>
          </a:prstGeom>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r="15018" b="10181"/>
          <a:stretch/>
        </p:blipFill>
        <p:spPr>
          <a:xfrm>
            <a:off x="12506823" y="1650239"/>
            <a:ext cx="4223045" cy="2844173"/>
          </a:xfrm>
          <a:prstGeom prst="cube">
            <a:avLst/>
          </a:prstGeom>
        </p:spPr>
      </p:pic>
    </p:spTree>
    <p:extLst>
      <p:ext uri="{BB962C8B-B14F-4D97-AF65-F5344CB8AC3E}">
        <p14:creationId xmlns:p14="http://schemas.microsoft.com/office/powerpoint/2010/main" val="345319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216513" y="486934"/>
            <a:ext cx="7532156" cy="857250"/>
          </a:xfrm>
        </p:spPr>
        <p:txBody>
          <a:bodyPr>
            <a:normAutofit/>
          </a:bodyPr>
          <a:lstStyle/>
          <a:p>
            <a:pPr algn="l"/>
            <a:r>
              <a:rPr lang="en-US" sz="3300" dirty="0" smtClean="0">
                <a:solidFill>
                  <a:srgbClr val="002060"/>
                </a:solidFill>
                <a:latin typeface="Electrolize" panose="02000506000000020004" pitchFamily="2" charset="0"/>
              </a:rPr>
              <a:t>Past Performance</a:t>
            </a:r>
          </a:p>
        </p:txBody>
      </p:sp>
      <p:sp>
        <p:nvSpPr>
          <p:cNvPr id="6147" name="Content Placeholder 2"/>
          <p:cNvSpPr>
            <a:spLocks noGrp="1"/>
          </p:cNvSpPr>
          <p:nvPr>
            <p:ph idx="1"/>
          </p:nvPr>
        </p:nvSpPr>
        <p:spPr>
          <a:xfrm>
            <a:off x="5985669" y="1910257"/>
            <a:ext cx="8382000" cy="1290144"/>
          </a:xfrm>
        </p:spPr>
        <p:txBody>
          <a:bodyPr>
            <a:noAutofit/>
          </a:bodyPr>
          <a:lstStyle/>
          <a:p>
            <a:pPr>
              <a:buClr>
                <a:schemeClr val="bg1"/>
              </a:buClr>
            </a:pPr>
            <a:r>
              <a:rPr lang="en-US" sz="2800" dirty="0" smtClean="0">
                <a:solidFill>
                  <a:schemeClr val="bg1"/>
                </a:solidFill>
              </a:rPr>
              <a:t>Various Branches across Pakistan.</a:t>
            </a:r>
          </a:p>
          <a:p>
            <a:pPr>
              <a:buClr>
                <a:schemeClr val="bg1"/>
              </a:buClr>
            </a:pPr>
            <a:r>
              <a:rPr lang="en-US" sz="2800" dirty="0" smtClean="0">
                <a:solidFill>
                  <a:schemeClr val="bg1"/>
                </a:solidFill>
                <a:latin typeface="Electrolize" panose="02000506000000020004" pitchFamily="2" charset="0"/>
              </a:rPr>
              <a:t>Solar Setup with wiring &amp; mounting.</a:t>
            </a:r>
            <a:r>
              <a:rPr lang="en-US" sz="2500" dirty="0" smtClean="0">
                <a:solidFill>
                  <a:schemeClr val="bg1"/>
                </a:solidFill>
                <a:latin typeface="Electrolize" panose="02000506000000020004" pitchFamily="2" charset="0"/>
              </a:rPr>
              <a:t/>
            </a:r>
            <a:br>
              <a:rPr lang="en-US" sz="2500" dirty="0" smtClean="0">
                <a:solidFill>
                  <a:schemeClr val="bg1"/>
                </a:solidFill>
                <a:latin typeface="Electrolize" panose="02000506000000020004" pitchFamily="2" charset="0"/>
              </a:rPr>
            </a:br>
            <a:endParaRPr lang="en-US" sz="2500" dirty="0">
              <a:solidFill>
                <a:schemeClr val="bg1"/>
              </a:solidFill>
              <a:latin typeface="Electrolize" panose="02000506000000020004" pitchFamily="2"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3054" t="25234" r="15264" b="20561"/>
          <a:stretch/>
        </p:blipFill>
        <p:spPr>
          <a:xfrm>
            <a:off x="7052469" y="3365184"/>
            <a:ext cx="3541032" cy="3111816"/>
          </a:xfrm>
          <a:prstGeom prst="rect">
            <a:avLst/>
          </a:prstGeom>
          <a:ln>
            <a:noFill/>
          </a:ln>
          <a:effectLst/>
          <a:scene3d>
            <a:camera prst="orthographicFront">
              <a:rot lat="0" lon="0" rev="0"/>
            </a:camera>
            <a:lightRig rig="chilly" dir="t">
              <a:rot lat="0" lon="0" rev="18480000"/>
            </a:lightRig>
          </a:scene3d>
          <a:sp3d prstMaterial="clear">
            <a:bevelT h="63500"/>
          </a:sp3d>
        </p:spPr>
      </p:pic>
      <p:cxnSp>
        <p:nvCxnSpPr>
          <p:cNvPr id="5" name="Straight Connector 4"/>
          <p:cNvCxnSpPr/>
          <p:nvPr/>
        </p:nvCxnSpPr>
        <p:spPr>
          <a:xfrm flipH="1">
            <a:off x="1413669" y="8763000"/>
            <a:ext cx="15316200" cy="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497" t="23826" r="15541" b="21606"/>
          <a:stretch/>
        </p:blipFill>
        <p:spPr>
          <a:xfrm>
            <a:off x="15049853" y="344059"/>
            <a:ext cx="1318845" cy="1143000"/>
          </a:xfrm>
          <a:prstGeom prst="rect">
            <a:avLst/>
          </a:prstGeom>
        </p:spPr>
      </p:pic>
      <p:cxnSp>
        <p:nvCxnSpPr>
          <p:cNvPr id="11" name="Straight Connector 10"/>
          <p:cNvCxnSpPr/>
          <p:nvPr/>
        </p:nvCxnSpPr>
        <p:spPr>
          <a:xfrm flipH="1">
            <a:off x="1413669" y="914400"/>
            <a:ext cx="56388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14631" b="15672"/>
          <a:stretch/>
        </p:blipFill>
        <p:spPr>
          <a:xfrm>
            <a:off x="10329069" y="3795654"/>
            <a:ext cx="6559825" cy="4510145"/>
          </a:xfrm>
          <a:prstGeom prst="round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19570" r="17856"/>
          <a:stretch/>
        </p:blipFill>
        <p:spPr>
          <a:xfrm>
            <a:off x="1222422" y="3766474"/>
            <a:ext cx="5830047" cy="4539326"/>
          </a:xfrm>
          <a:prstGeom prst="round1Rect">
            <a:avLst/>
          </a:prstGeom>
        </p:spPr>
      </p:pic>
    </p:spTree>
    <p:extLst>
      <p:ext uri="{BB962C8B-B14F-4D97-AF65-F5344CB8AC3E}">
        <p14:creationId xmlns:p14="http://schemas.microsoft.com/office/powerpoint/2010/main" val="54961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216513" y="486934"/>
            <a:ext cx="7532156" cy="857250"/>
          </a:xfrm>
        </p:spPr>
        <p:txBody>
          <a:bodyPr>
            <a:normAutofit/>
          </a:bodyPr>
          <a:lstStyle/>
          <a:p>
            <a:pPr algn="l"/>
            <a:r>
              <a:rPr lang="en-US" sz="3300" dirty="0" smtClean="0">
                <a:solidFill>
                  <a:srgbClr val="002060"/>
                </a:solidFill>
                <a:latin typeface="Electrolize" panose="02000506000000020004" pitchFamily="2" charset="0"/>
              </a:rPr>
              <a:t>Sustainability</a:t>
            </a:r>
          </a:p>
        </p:txBody>
      </p:sp>
      <p:sp>
        <p:nvSpPr>
          <p:cNvPr id="6147" name="Content Placeholder 2"/>
          <p:cNvSpPr>
            <a:spLocks noGrp="1"/>
          </p:cNvSpPr>
          <p:nvPr>
            <p:ph idx="1"/>
          </p:nvPr>
        </p:nvSpPr>
        <p:spPr>
          <a:xfrm>
            <a:off x="9567069" y="2331383"/>
            <a:ext cx="7162800" cy="5288617"/>
          </a:xfrm>
        </p:spPr>
        <p:txBody>
          <a:bodyPr>
            <a:noAutofit/>
          </a:bodyPr>
          <a:lstStyle/>
          <a:p>
            <a:r>
              <a:rPr lang="en-US" sz="1900" dirty="0" smtClean="0">
                <a:solidFill>
                  <a:srgbClr val="02215E"/>
                </a:solidFill>
                <a:latin typeface="Electrolize" panose="02000506000000020004" pitchFamily="2" charset="0"/>
              </a:rPr>
              <a:t>We </a:t>
            </a:r>
            <a:r>
              <a:rPr lang="en-US" sz="1900" dirty="0">
                <a:solidFill>
                  <a:srgbClr val="02215E"/>
                </a:solidFill>
                <a:latin typeface="Electrolize" panose="02000506000000020004" pitchFamily="2" charset="0"/>
              </a:rPr>
              <a:t>are committed to powering a cleaner, more resilient future through sustainable energy solutions. Specializing in solar power systems, battery storage, UPS, and voltage stabilizers, we help homes and businesses reduce their reliance on conventional energy sources while improving efficiency and reliability.</a:t>
            </a:r>
          </a:p>
          <a:p>
            <a:r>
              <a:rPr lang="en-US" sz="1900" dirty="0">
                <a:solidFill>
                  <a:srgbClr val="02215E"/>
                </a:solidFill>
                <a:latin typeface="Electrolize" panose="02000506000000020004" pitchFamily="2" charset="0"/>
              </a:rPr>
              <a:t>Our solar solutions harness renewable energy to lower carbon footprints, while our advanced batteries ensure uninterrupted power without dependence on fuel-based backups. Our UPS systems and stabilizers further optimize energy usage by protecting equipment, reducing wastage, and enhancing overall system performance.</a:t>
            </a:r>
          </a:p>
          <a:p>
            <a:r>
              <a:rPr lang="en-US" sz="1900" dirty="0">
                <a:solidFill>
                  <a:srgbClr val="02215E"/>
                </a:solidFill>
                <a:latin typeface="Electrolize" panose="02000506000000020004" pitchFamily="2" charset="0"/>
              </a:rPr>
              <a:t>Sustainability drives every aspect of our approach—from energy-efficient technologies and responsible sourcing to durable, long-lasting designs. By delivering smart, scalable solutions, we enable our customers to achieve energy independence while contributing to a greener, more sustainable future.</a:t>
            </a:r>
          </a:p>
          <a:p>
            <a:pPr marL="102870" indent="0">
              <a:buClr>
                <a:schemeClr val="bg1"/>
              </a:buClr>
              <a:buNone/>
            </a:pPr>
            <a:endParaRPr lang="en-US" sz="1900" dirty="0">
              <a:solidFill>
                <a:schemeClr val="bg1"/>
              </a:solidFill>
              <a:latin typeface="Electrolize" panose="02000506000000020004" pitchFamily="2"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3054" t="25234" r="15264" b="20561"/>
          <a:stretch/>
        </p:blipFill>
        <p:spPr>
          <a:xfrm>
            <a:off x="7052469" y="3365184"/>
            <a:ext cx="3541032" cy="3111816"/>
          </a:xfrm>
          <a:prstGeom prst="rect">
            <a:avLst/>
          </a:prstGeom>
          <a:ln>
            <a:noFill/>
          </a:ln>
          <a:effectLst/>
          <a:scene3d>
            <a:camera prst="orthographicFront">
              <a:rot lat="0" lon="0" rev="0"/>
            </a:camera>
            <a:lightRig rig="chilly" dir="t">
              <a:rot lat="0" lon="0" rev="18480000"/>
            </a:lightRig>
          </a:scene3d>
          <a:sp3d prstMaterial="clear">
            <a:bevelT h="63500"/>
          </a:sp3d>
        </p:spPr>
      </p:pic>
      <p:cxnSp>
        <p:nvCxnSpPr>
          <p:cNvPr id="5" name="Straight Connector 4"/>
          <p:cNvCxnSpPr/>
          <p:nvPr/>
        </p:nvCxnSpPr>
        <p:spPr>
          <a:xfrm flipH="1">
            <a:off x="1413669" y="8763000"/>
            <a:ext cx="15316200" cy="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497" t="23826" r="15541" b="21606"/>
          <a:stretch/>
        </p:blipFill>
        <p:spPr>
          <a:xfrm>
            <a:off x="15049853" y="344059"/>
            <a:ext cx="1318845" cy="1143000"/>
          </a:xfrm>
          <a:prstGeom prst="rect">
            <a:avLst/>
          </a:prstGeom>
        </p:spPr>
      </p:pic>
      <p:cxnSp>
        <p:nvCxnSpPr>
          <p:cNvPr id="11" name="Straight Connector 10"/>
          <p:cNvCxnSpPr/>
          <p:nvPr/>
        </p:nvCxnSpPr>
        <p:spPr>
          <a:xfrm flipH="1">
            <a:off x="1413669" y="914400"/>
            <a:ext cx="56388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4167" t="8333" r="1785" b="6250"/>
          <a:stretch/>
        </p:blipFill>
        <p:spPr>
          <a:xfrm>
            <a:off x="1480752" y="2362200"/>
            <a:ext cx="7655832" cy="4876800"/>
          </a:xfrm>
          <a:prstGeom prst="rect">
            <a:avLst/>
          </a:prstGeom>
        </p:spPr>
      </p:pic>
    </p:spTree>
    <p:extLst>
      <p:ext uri="{BB962C8B-B14F-4D97-AF65-F5344CB8AC3E}">
        <p14:creationId xmlns:p14="http://schemas.microsoft.com/office/powerpoint/2010/main" val="40790088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216513" y="486934"/>
            <a:ext cx="7532156" cy="857250"/>
          </a:xfrm>
        </p:spPr>
        <p:txBody>
          <a:bodyPr>
            <a:normAutofit/>
          </a:bodyPr>
          <a:lstStyle/>
          <a:p>
            <a:pPr algn="l"/>
            <a:r>
              <a:rPr lang="en-US" sz="3300" dirty="0" smtClean="0">
                <a:solidFill>
                  <a:srgbClr val="002060"/>
                </a:solidFill>
                <a:latin typeface="Electrolize" panose="02000506000000020004" pitchFamily="2" charset="0"/>
              </a:rPr>
              <a:t>Solar Inverters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3054" t="25234" r="15264" b="20561"/>
          <a:stretch/>
        </p:blipFill>
        <p:spPr>
          <a:xfrm>
            <a:off x="7052469" y="3365184"/>
            <a:ext cx="3541032" cy="3111816"/>
          </a:xfrm>
          <a:prstGeom prst="rect">
            <a:avLst/>
          </a:prstGeom>
          <a:ln>
            <a:noFill/>
          </a:ln>
          <a:effectLst/>
          <a:scene3d>
            <a:camera prst="orthographicFront">
              <a:rot lat="0" lon="0" rev="0"/>
            </a:camera>
            <a:lightRig rig="chilly" dir="t">
              <a:rot lat="0" lon="0" rev="18480000"/>
            </a:lightRig>
          </a:scene3d>
          <a:sp3d prstMaterial="clear">
            <a:bevelT h="63500"/>
          </a:sp3d>
        </p:spPr>
      </p:pic>
      <p:cxnSp>
        <p:nvCxnSpPr>
          <p:cNvPr id="5" name="Straight Connector 4"/>
          <p:cNvCxnSpPr/>
          <p:nvPr/>
        </p:nvCxnSpPr>
        <p:spPr>
          <a:xfrm flipH="1">
            <a:off x="1413669" y="8763000"/>
            <a:ext cx="15316200" cy="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497" t="23826" r="15541" b="21606"/>
          <a:stretch/>
        </p:blipFill>
        <p:spPr>
          <a:xfrm>
            <a:off x="15049853" y="344059"/>
            <a:ext cx="1318845" cy="1143000"/>
          </a:xfrm>
          <a:prstGeom prst="rect">
            <a:avLst/>
          </a:prstGeom>
        </p:spPr>
      </p:pic>
      <p:cxnSp>
        <p:nvCxnSpPr>
          <p:cNvPr id="11" name="Straight Connector 10"/>
          <p:cNvCxnSpPr/>
          <p:nvPr/>
        </p:nvCxnSpPr>
        <p:spPr>
          <a:xfrm flipH="1">
            <a:off x="1413669" y="914400"/>
            <a:ext cx="56388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3669" y="2872246"/>
            <a:ext cx="3356087" cy="50292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9756" y="2594675"/>
            <a:ext cx="3654313" cy="559566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24069" y="2594675"/>
            <a:ext cx="3865244" cy="5337610"/>
          </a:xfrm>
          <a:prstGeom prst="rect">
            <a:avLst/>
          </a:prstGeom>
        </p:spPr>
      </p:pic>
    </p:spTree>
    <p:extLst>
      <p:ext uri="{BB962C8B-B14F-4D97-AF65-F5344CB8AC3E}">
        <p14:creationId xmlns:p14="http://schemas.microsoft.com/office/powerpoint/2010/main" val="14988444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216513" y="486934"/>
            <a:ext cx="7532156" cy="857250"/>
          </a:xfrm>
        </p:spPr>
        <p:txBody>
          <a:bodyPr>
            <a:normAutofit/>
          </a:bodyPr>
          <a:lstStyle/>
          <a:p>
            <a:pPr algn="l"/>
            <a:r>
              <a:rPr lang="en-US" sz="3300" dirty="0" smtClean="0">
                <a:solidFill>
                  <a:srgbClr val="002060"/>
                </a:solidFill>
                <a:latin typeface="Electrolize" panose="02000506000000020004" pitchFamily="2" charset="0"/>
              </a:rPr>
              <a:t>Our Network</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3054" t="25234" r="15264" b="20561"/>
          <a:stretch/>
        </p:blipFill>
        <p:spPr>
          <a:xfrm>
            <a:off x="7052469" y="3365184"/>
            <a:ext cx="3541032" cy="3111816"/>
          </a:xfrm>
          <a:prstGeom prst="rect">
            <a:avLst/>
          </a:prstGeom>
          <a:ln>
            <a:noFill/>
          </a:ln>
          <a:effectLst/>
          <a:scene3d>
            <a:camera prst="orthographicFront">
              <a:rot lat="0" lon="0" rev="0"/>
            </a:camera>
            <a:lightRig rig="chilly" dir="t">
              <a:rot lat="0" lon="0" rev="18480000"/>
            </a:lightRig>
          </a:scene3d>
          <a:sp3d prstMaterial="clear">
            <a:bevelT h="63500"/>
          </a:sp3d>
        </p:spPr>
      </p:pic>
      <p:cxnSp>
        <p:nvCxnSpPr>
          <p:cNvPr id="5" name="Straight Connector 4"/>
          <p:cNvCxnSpPr/>
          <p:nvPr/>
        </p:nvCxnSpPr>
        <p:spPr>
          <a:xfrm flipH="1">
            <a:off x="1413669" y="8763000"/>
            <a:ext cx="15316200" cy="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497" t="23826" r="15541" b="21606"/>
          <a:stretch/>
        </p:blipFill>
        <p:spPr>
          <a:xfrm>
            <a:off x="15049853" y="344059"/>
            <a:ext cx="1318845" cy="1143000"/>
          </a:xfrm>
          <a:prstGeom prst="rect">
            <a:avLst/>
          </a:prstGeom>
        </p:spPr>
      </p:pic>
      <p:cxnSp>
        <p:nvCxnSpPr>
          <p:cNvPr id="11" name="Straight Connector 10"/>
          <p:cNvCxnSpPr/>
          <p:nvPr/>
        </p:nvCxnSpPr>
        <p:spPr>
          <a:xfrm flipH="1">
            <a:off x="1413669" y="914400"/>
            <a:ext cx="56388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txBox="1">
            <a:spLocks/>
          </p:cNvSpPr>
          <p:nvPr/>
        </p:nvSpPr>
        <p:spPr>
          <a:xfrm>
            <a:off x="2404269" y="2190132"/>
            <a:ext cx="13639800" cy="5980541"/>
          </a:xfrm>
          <a:prstGeom prst="rect">
            <a:avLst/>
          </a:prstGeom>
        </p:spPr>
        <p:txBody>
          <a:bodyPr vert="horz">
            <a:noAutofit/>
          </a:bodyPr>
          <a:lstStyle>
            <a:lvl1pPr marL="411480" indent="-308610" algn="l" rtl="0" eaLnBrk="1" latinLnBrk="0" hangingPunct="1">
              <a:spcBef>
                <a:spcPct val="20000"/>
              </a:spcBef>
              <a:buClr>
                <a:schemeClr val="tx1">
                  <a:shade val="95000"/>
                </a:schemeClr>
              </a:buClr>
              <a:buSzPct val="65000"/>
              <a:buFont typeface="Wingdings 2"/>
              <a:buChar char=""/>
              <a:defRPr kumimoji="0" sz="2100" kern="1200">
                <a:solidFill>
                  <a:schemeClr val="tx1"/>
                </a:solidFill>
                <a:latin typeface="+mn-lt"/>
                <a:ea typeface="+mn-ea"/>
                <a:cs typeface="+mn-cs"/>
              </a:defRPr>
            </a:lvl1pPr>
            <a:lvl2pPr marL="651510" indent="-212598" algn="l" rtl="0" eaLnBrk="1" latinLnBrk="0" hangingPunct="1">
              <a:spcBef>
                <a:spcPct val="20000"/>
              </a:spcBef>
              <a:buClr>
                <a:schemeClr val="tx1"/>
              </a:buClr>
              <a:buSzPct val="80000"/>
              <a:buFont typeface="Wingdings 2"/>
              <a:buChar char=""/>
              <a:defRPr kumimoji="0" sz="1800" kern="1200">
                <a:solidFill>
                  <a:schemeClr val="tx1"/>
                </a:solidFill>
                <a:latin typeface="+mn-lt"/>
                <a:ea typeface="+mn-ea"/>
                <a:cs typeface="+mn-cs"/>
              </a:defRPr>
            </a:lvl2pPr>
            <a:lvl3pPr marL="850392" indent="-171450" algn="l" rtl="0" eaLnBrk="1" latinLnBrk="0" hangingPunct="1">
              <a:spcBef>
                <a:spcPct val="20000"/>
              </a:spcBef>
              <a:buClr>
                <a:schemeClr val="tx1"/>
              </a:buClr>
              <a:buSzPct val="95000"/>
              <a:buFont typeface="Wingdings"/>
              <a:buChar char=""/>
              <a:defRPr kumimoji="0" sz="1650" kern="1200">
                <a:solidFill>
                  <a:schemeClr val="tx1"/>
                </a:solidFill>
                <a:latin typeface="+mn-lt"/>
                <a:ea typeface="+mn-ea"/>
                <a:cs typeface="+mn-cs"/>
              </a:defRPr>
            </a:lvl3pPr>
            <a:lvl4pPr marL="1014984" indent="-137160" algn="l" rtl="0" eaLnBrk="1" latinLnBrk="0" hangingPunct="1">
              <a:spcBef>
                <a:spcPct val="20000"/>
              </a:spcBef>
              <a:buClr>
                <a:schemeClr val="tx1"/>
              </a:buClr>
              <a:buSzPct val="100000"/>
              <a:buFont typeface="Wingdings 3"/>
              <a:buChar char=""/>
              <a:defRPr kumimoji="0" sz="1500" kern="1200">
                <a:solidFill>
                  <a:schemeClr val="tx1"/>
                </a:solidFill>
                <a:latin typeface="+mn-lt"/>
                <a:ea typeface="+mn-ea"/>
                <a:cs typeface="+mn-cs"/>
              </a:defRPr>
            </a:lvl4pPr>
            <a:lvl5pPr marL="1159002" indent="-137160"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5pPr>
            <a:lvl6pPr marL="1323594" indent="-137160" algn="l" rtl="0" eaLnBrk="1" latinLnBrk="0" hangingPunct="1">
              <a:spcBef>
                <a:spcPct val="20000"/>
              </a:spcBef>
              <a:buClr>
                <a:schemeClr val="tx1"/>
              </a:buClr>
              <a:buFont typeface="Wingdings 3"/>
              <a:buChar char=""/>
              <a:defRPr kumimoji="0" sz="1350" kern="1200">
                <a:solidFill>
                  <a:schemeClr val="tx1"/>
                </a:solidFill>
                <a:latin typeface="+mn-lt"/>
                <a:ea typeface="+mn-ea"/>
                <a:cs typeface="+mn-cs"/>
              </a:defRPr>
            </a:lvl6pPr>
            <a:lvl7pPr marL="1474470" indent="-137160" algn="l" rtl="0" eaLnBrk="1" latinLnBrk="0" hangingPunct="1">
              <a:spcBef>
                <a:spcPct val="20000"/>
              </a:spcBef>
              <a:buClr>
                <a:schemeClr val="tx1"/>
              </a:buClr>
              <a:buFont typeface="Wingdings 2"/>
              <a:buChar char=""/>
              <a:defRPr kumimoji="0" sz="1200" kern="1200">
                <a:solidFill>
                  <a:schemeClr val="tx1"/>
                </a:solidFill>
                <a:latin typeface="+mn-lt"/>
                <a:ea typeface="+mn-ea"/>
                <a:cs typeface="+mn-cs"/>
              </a:defRPr>
            </a:lvl7pPr>
            <a:lvl8pPr marL="1625346" indent="-137160" algn="l" rtl="0" eaLnBrk="1" latinLnBrk="0" hangingPunct="1">
              <a:spcBef>
                <a:spcPct val="20000"/>
              </a:spcBef>
              <a:buClr>
                <a:schemeClr val="tx1"/>
              </a:buClr>
              <a:buFont typeface="Wingdings 2"/>
              <a:buChar char=""/>
              <a:defRPr kumimoji="0" sz="1050" kern="1200">
                <a:solidFill>
                  <a:schemeClr val="tx1"/>
                </a:solidFill>
                <a:latin typeface="+mn-lt"/>
                <a:ea typeface="+mn-ea"/>
                <a:cs typeface="+mn-cs"/>
              </a:defRPr>
            </a:lvl8pPr>
            <a:lvl9pPr marL="1776222" indent="-137160" algn="l" rtl="0" eaLnBrk="1" latinLnBrk="0" hangingPunct="1">
              <a:spcBef>
                <a:spcPct val="20000"/>
              </a:spcBef>
              <a:buClr>
                <a:schemeClr val="tx1"/>
              </a:buClr>
              <a:buFont typeface="Wingdings 2"/>
              <a:buChar char=""/>
              <a:defRPr kumimoji="0" sz="1050" kern="1200" baseline="0">
                <a:solidFill>
                  <a:schemeClr val="tx1"/>
                </a:solidFill>
                <a:latin typeface="+mn-lt"/>
                <a:ea typeface="+mn-ea"/>
                <a:cs typeface="+mn-cs"/>
              </a:defRPr>
            </a:lvl9pPr>
          </a:lstStyle>
          <a:p>
            <a:pPr fontAlgn="auto">
              <a:spcAft>
                <a:spcPts val="0"/>
              </a:spcAft>
              <a:buClr>
                <a:schemeClr val="bg1"/>
              </a:buClr>
              <a:buFont typeface="Wingdings" pitchFamily="2" charset="2"/>
              <a:buChar char="§"/>
            </a:pPr>
            <a:r>
              <a:rPr lang="en-US" sz="2200" dirty="0" smtClean="0">
                <a:solidFill>
                  <a:schemeClr val="bg1"/>
                </a:solidFill>
                <a:latin typeface="Electrolize" panose="02000506000000020004" pitchFamily="2" charset="0"/>
              </a:rPr>
              <a:t>At PTI, we are constantly in search of acquiring the finest expertise thus offering the best available products, superior after sales service and better value for money. Our products are not only backed by warranty, but are also fully supported by an efficient and prompt after sales service team with abundant inventory of genuine spares at their disposal. We stand by our work 100%</a:t>
            </a:r>
            <a:br>
              <a:rPr lang="en-US" sz="2200" dirty="0" smtClean="0">
                <a:solidFill>
                  <a:schemeClr val="bg1"/>
                </a:solidFill>
                <a:latin typeface="Electrolize" panose="02000506000000020004" pitchFamily="2" charset="0"/>
              </a:rPr>
            </a:br>
            <a:endParaRPr lang="en-US" sz="2200" dirty="0" smtClean="0">
              <a:solidFill>
                <a:schemeClr val="bg1"/>
              </a:solidFill>
              <a:latin typeface="Electrolize" panose="02000506000000020004" pitchFamily="2" charset="0"/>
            </a:endParaRPr>
          </a:p>
          <a:p>
            <a:pPr fontAlgn="auto">
              <a:spcAft>
                <a:spcPts val="0"/>
              </a:spcAft>
              <a:buClr>
                <a:schemeClr val="bg1"/>
              </a:buClr>
              <a:buFont typeface="Wingdings" pitchFamily="2" charset="2"/>
              <a:buChar char="§"/>
            </a:pPr>
            <a:r>
              <a:rPr lang="en-US" sz="2200" dirty="0" smtClean="0">
                <a:solidFill>
                  <a:schemeClr val="bg1"/>
                </a:solidFill>
                <a:latin typeface="Electrolize" panose="02000506000000020004" pitchFamily="2" charset="0"/>
              </a:rPr>
              <a:t>Industry Experience of over 25 years.</a:t>
            </a:r>
            <a:br>
              <a:rPr lang="en-US" sz="2200" dirty="0" smtClean="0">
                <a:solidFill>
                  <a:schemeClr val="bg1"/>
                </a:solidFill>
                <a:latin typeface="Electrolize" panose="02000506000000020004" pitchFamily="2" charset="0"/>
              </a:rPr>
            </a:br>
            <a:endParaRPr lang="en-US" sz="2200" dirty="0" smtClean="0">
              <a:solidFill>
                <a:schemeClr val="bg1"/>
              </a:solidFill>
              <a:latin typeface="Electrolize" panose="02000506000000020004" pitchFamily="2" charset="0"/>
            </a:endParaRPr>
          </a:p>
          <a:p>
            <a:pPr fontAlgn="auto">
              <a:spcAft>
                <a:spcPts val="0"/>
              </a:spcAft>
              <a:buClr>
                <a:schemeClr val="bg1"/>
              </a:buClr>
              <a:buFont typeface="Wingdings" pitchFamily="2" charset="2"/>
              <a:buChar char="§"/>
            </a:pPr>
            <a:r>
              <a:rPr lang="en-US" sz="2200" dirty="0" smtClean="0">
                <a:solidFill>
                  <a:schemeClr val="bg1"/>
                </a:solidFill>
                <a:latin typeface="Electrolize" panose="02000506000000020004" pitchFamily="2" charset="0"/>
              </a:rPr>
              <a:t>Serving over 1200 towns &amp; cities.</a:t>
            </a:r>
            <a:br>
              <a:rPr lang="en-US" sz="2200" dirty="0" smtClean="0">
                <a:solidFill>
                  <a:schemeClr val="bg1"/>
                </a:solidFill>
                <a:latin typeface="Electrolize" panose="02000506000000020004" pitchFamily="2" charset="0"/>
              </a:rPr>
            </a:br>
            <a:endParaRPr lang="en-US" sz="2200" dirty="0" smtClean="0">
              <a:solidFill>
                <a:schemeClr val="bg1"/>
              </a:solidFill>
              <a:latin typeface="Electrolize" panose="02000506000000020004" pitchFamily="2" charset="0"/>
            </a:endParaRPr>
          </a:p>
          <a:p>
            <a:pPr fontAlgn="auto">
              <a:spcAft>
                <a:spcPts val="0"/>
              </a:spcAft>
              <a:buClr>
                <a:schemeClr val="bg1"/>
              </a:buClr>
              <a:buFont typeface="Wingdings" pitchFamily="2" charset="2"/>
              <a:buChar char="§"/>
            </a:pPr>
            <a:r>
              <a:rPr lang="en-US" sz="2200" dirty="0" smtClean="0">
                <a:solidFill>
                  <a:schemeClr val="bg1"/>
                </a:solidFill>
                <a:latin typeface="Electrolize" panose="02000506000000020004" pitchFamily="2" charset="0"/>
              </a:rPr>
              <a:t>21 service stations nationwide.</a:t>
            </a:r>
            <a:br>
              <a:rPr lang="en-US" sz="2200" dirty="0" smtClean="0">
                <a:solidFill>
                  <a:schemeClr val="bg1"/>
                </a:solidFill>
                <a:latin typeface="Electrolize" panose="02000506000000020004" pitchFamily="2" charset="0"/>
              </a:rPr>
            </a:br>
            <a:endParaRPr lang="en-US" sz="2200" dirty="0" smtClean="0">
              <a:solidFill>
                <a:schemeClr val="bg1"/>
              </a:solidFill>
              <a:latin typeface="Electrolize" panose="02000506000000020004" pitchFamily="2" charset="0"/>
            </a:endParaRPr>
          </a:p>
          <a:p>
            <a:pPr fontAlgn="auto">
              <a:spcAft>
                <a:spcPts val="0"/>
              </a:spcAft>
              <a:buClr>
                <a:schemeClr val="bg1"/>
              </a:buClr>
              <a:buFont typeface="Wingdings" pitchFamily="2" charset="2"/>
              <a:buChar char="§"/>
            </a:pPr>
            <a:r>
              <a:rPr lang="en-US" sz="2200" dirty="0" smtClean="0">
                <a:solidFill>
                  <a:schemeClr val="bg1"/>
                </a:solidFill>
                <a:latin typeface="Electrolize" panose="02000506000000020004" pitchFamily="2" charset="0"/>
              </a:rPr>
              <a:t>33+ satisfied corporate customers.</a:t>
            </a:r>
          </a:p>
          <a:p>
            <a:pPr fontAlgn="auto">
              <a:spcAft>
                <a:spcPts val="0"/>
              </a:spcAft>
              <a:buClr>
                <a:schemeClr val="bg1"/>
              </a:buClr>
              <a:buFont typeface="Wingdings" pitchFamily="2" charset="2"/>
              <a:buChar char="§"/>
            </a:pPr>
            <a:endParaRPr lang="en-US" sz="2200" dirty="0" smtClean="0">
              <a:solidFill>
                <a:schemeClr val="bg1"/>
              </a:solidFill>
              <a:latin typeface="Electrolize" panose="02000506000000020004" pitchFamily="2" charset="0"/>
            </a:endParaRPr>
          </a:p>
          <a:p>
            <a:pPr fontAlgn="auto">
              <a:spcAft>
                <a:spcPts val="0"/>
              </a:spcAft>
              <a:buClr>
                <a:schemeClr val="bg1"/>
              </a:buClr>
              <a:buFont typeface="Wingdings" pitchFamily="2" charset="2"/>
              <a:buChar char="§"/>
            </a:pPr>
            <a:r>
              <a:rPr lang="en-US" sz="2200" dirty="0" smtClean="0">
                <a:solidFill>
                  <a:schemeClr val="bg1"/>
                </a:solidFill>
                <a:latin typeface="Electrolize" panose="02000506000000020004" pitchFamily="2" charset="0"/>
              </a:rPr>
              <a:t>Over 30 MW in installations.</a:t>
            </a:r>
          </a:p>
          <a:p>
            <a:pPr marL="102870" indent="0" fontAlgn="auto">
              <a:spcAft>
                <a:spcPts val="0"/>
              </a:spcAft>
              <a:buClr>
                <a:schemeClr val="bg1"/>
              </a:buClr>
              <a:buFont typeface="Wingdings 2"/>
              <a:buNone/>
            </a:pPr>
            <a:endParaRPr lang="en-US" sz="2200" i="1" dirty="0">
              <a:solidFill>
                <a:schemeClr val="bg1"/>
              </a:solidFill>
            </a:endParaRPr>
          </a:p>
        </p:txBody>
      </p:sp>
      <p:grpSp>
        <p:nvGrpSpPr>
          <p:cNvPr id="16" name="Group 15"/>
          <p:cNvGrpSpPr/>
          <p:nvPr/>
        </p:nvGrpSpPr>
        <p:grpSpPr>
          <a:xfrm>
            <a:off x="2949591" y="7758001"/>
            <a:ext cx="12549156" cy="708835"/>
            <a:chOff x="2144712" y="8039100"/>
            <a:chExt cx="14608176" cy="1333501"/>
          </a:xfrm>
          <a:effectLst>
            <a:outerShdw blurRad="76200" dir="18900000" sy="23000" kx="-1200000" algn="bl" rotWithShape="0">
              <a:prstClr val="black">
                <a:alpha val="20000"/>
              </a:prstClr>
            </a:outerShdw>
            <a:reflection blurRad="6350" stA="50000" endA="300" endPos="55500" dist="101600" dir="5400000" sy="-100000" algn="bl" rotWithShape="0"/>
          </a:effectLst>
          <a:scene3d>
            <a:camera prst="perspectiveRelaxedModerately"/>
            <a:lightRig rig="soft" dir="t">
              <a:rot lat="0" lon="0" rev="0"/>
            </a:lightRig>
          </a:scene3d>
        </p:grpSpPr>
        <p:pic>
          <p:nvPicPr>
            <p:cNvPr id="17" name="Picture 16"/>
            <p:cNvPicPr>
              <a:picLocks noChangeAspect="1"/>
            </p:cNvPicPr>
            <p:nvPr/>
          </p:nvPicPr>
          <p:blipFill>
            <a:blip r:embed="rId4"/>
            <a:stretch>
              <a:fillRect/>
            </a:stretch>
          </p:blipFill>
          <p:spPr>
            <a:xfrm>
              <a:off x="3436938" y="8039100"/>
              <a:ext cx="6677025" cy="1333500"/>
            </a:xfrm>
            <a:prstGeom prst="rect">
              <a:avLst/>
            </a:prstGeom>
            <a:ln>
              <a:noFill/>
            </a:ln>
            <a:effectLst>
              <a:outerShdw blurRad="127000" dist="38100" dir="2700000" algn="ctr">
                <a:srgbClr val="000000">
                  <a:alpha val="45000"/>
                </a:srgbClr>
              </a:outerShdw>
            </a:effectLst>
            <a:sp3d prstMaterial="translucentPowder">
              <a:bevelT w="203200" h="50800" prst="softRound"/>
            </a:sp3d>
          </p:spPr>
        </p:pic>
        <p:pic>
          <p:nvPicPr>
            <p:cNvPr id="18" name="Picture 17"/>
            <p:cNvPicPr>
              <a:picLocks noChangeAspect="1"/>
            </p:cNvPicPr>
            <p:nvPr/>
          </p:nvPicPr>
          <p:blipFill>
            <a:blip r:embed="rId5"/>
            <a:stretch>
              <a:fillRect/>
            </a:stretch>
          </p:blipFill>
          <p:spPr>
            <a:xfrm>
              <a:off x="10113963" y="8051253"/>
              <a:ext cx="6638925" cy="1314450"/>
            </a:xfrm>
            <a:prstGeom prst="rect">
              <a:avLst/>
            </a:prstGeom>
            <a:ln>
              <a:noFill/>
            </a:ln>
            <a:effectLst>
              <a:outerShdw blurRad="127000" dist="38100" dir="2700000" algn="ctr">
                <a:srgbClr val="000000">
                  <a:alpha val="45000"/>
                </a:srgbClr>
              </a:outerShdw>
            </a:effectLst>
            <a:sp3d prstMaterial="translucentPowder">
              <a:bevelT w="203200" h="50800" prst="softRound"/>
            </a:sp3d>
          </p:spPr>
        </p:pic>
        <p:pic>
          <p:nvPicPr>
            <p:cNvPr id="19" name="Picture 18"/>
            <p:cNvPicPr>
              <a:picLocks noChangeAspect="1"/>
            </p:cNvPicPr>
            <p:nvPr/>
          </p:nvPicPr>
          <p:blipFill>
            <a:blip r:embed="rId6"/>
            <a:stretch>
              <a:fillRect/>
            </a:stretch>
          </p:blipFill>
          <p:spPr>
            <a:xfrm>
              <a:off x="2144712" y="8039101"/>
              <a:ext cx="1323975" cy="1333500"/>
            </a:xfrm>
            <a:prstGeom prst="rect">
              <a:avLst/>
            </a:prstGeom>
            <a:ln>
              <a:noFill/>
            </a:ln>
            <a:effectLst>
              <a:outerShdw blurRad="127000" dist="38100" dir="2700000" algn="ctr">
                <a:srgbClr val="000000">
                  <a:alpha val="45000"/>
                </a:srgbClr>
              </a:outerShdw>
            </a:effectLst>
            <a:sp3d prstMaterial="translucentPowder">
              <a:bevelT w="203200" h="50800" prst="softRound"/>
            </a:sp3d>
          </p:spPr>
        </p:pic>
      </p:grpSp>
    </p:spTree>
    <p:extLst>
      <p:ext uri="{BB962C8B-B14F-4D97-AF65-F5344CB8AC3E}">
        <p14:creationId xmlns:p14="http://schemas.microsoft.com/office/powerpoint/2010/main" val="13617060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216513" y="486934"/>
            <a:ext cx="7532156" cy="857250"/>
          </a:xfrm>
        </p:spPr>
        <p:txBody>
          <a:bodyPr>
            <a:normAutofit/>
          </a:bodyPr>
          <a:lstStyle/>
          <a:p>
            <a:pPr algn="l"/>
            <a:r>
              <a:rPr lang="en-US" sz="3300" dirty="0" smtClean="0">
                <a:solidFill>
                  <a:srgbClr val="002060"/>
                </a:solidFill>
                <a:latin typeface="Electrolize" panose="02000506000000020004" pitchFamily="2" charset="0"/>
              </a:rPr>
              <a:t>Nationwide Coverage</a:t>
            </a:r>
          </a:p>
        </p:txBody>
      </p:sp>
      <p:cxnSp>
        <p:nvCxnSpPr>
          <p:cNvPr id="5" name="Straight Connector 4"/>
          <p:cNvCxnSpPr/>
          <p:nvPr/>
        </p:nvCxnSpPr>
        <p:spPr>
          <a:xfrm flipH="1">
            <a:off x="1413669" y="8763000"/>
            <a:ext cx="15316200" cy="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497" t="23826" r="15541" b="21606"/>
          <a:stretch/>
        </p:blipFill>
        <p:spPr>
          <a:xfrm>
            <a:off x="15049853" y="344059"/>
            <a:ext cx="1318845" cy="1143000"/>
          </a:xfrm>
          <a:prstGeom prst="rect">
            <a:avLst/>
          </a:prstGeom>
        </p:spPr>
      </p:pic>
      <p:cxnSp>
        <p:nvCxnSpPr>
          <p:cNvPr id="11" name="Straight Connector 10"/>
          <p:cNvCxnSpPr/>
          <p:nvPr/>
        </p:nvCxnSpPr>
        <p:spPr>
          <a:xfrm flipH="1">
            <a:off x="1413669" y="914400"/>
            <a:ext cx="56388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416072" y="1904999"/>
            <a:ext cx="15313797" cy="6276991"/>
          </a:xfrm>
          <a:prstGeom prst="rect">
            <a:avLst/>
          </a:prstGeom>
          <a:solidFill>
            <a:schemeClr val="tx1">
              <a:lumMod val="95000"/>
            </a:schemeClr>
          </a:solidFill>
          <a:scene3d>
            <a:camera prst="orthographicFront" fov="0">
              <a:rot lat="0" lon="0" rev="0"/>
            </a:camera>
            <a:lightRig rig="soft" dir="tl">
              <a:rot lat="0" lon="0" rev="20100000"/>
            </a:lightRig>
          </a:scene3d>
          <a:sp3d>
            <a:bevelT w="50800" h="50800" prst="cross"/>
          </a:sp3d>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8792" y="2477657"/>
            <a:ext cx="5417677" cy="5296457"/>
          </a:xfrm>
          <a:prstGeom prst="rect">
            <a:avLst/>
          </a:prstGeom>
        </p:spPr>
      </p:pic>
      <p:sp>
        <p:nvSpPr>
          <p:cNvPr id="3" name="TextBox 2"/>
          <p:cNvSpPr txBox="1"/>
          <p:nvPr/>
        </p:nvSpPr>
        <p:spPr>
          <a:xfrm>
            <a:off x="2556669" y="6891821"/>
            <a:ext cx="8222123" cy="882293"/>
          </a:xfrm>
          <a:prstGeom prst="rect">
            <a:avLst/>
          </a:prstGeom>
          <a:noFill/>
        </p:spPr>
        <p:txBody>
          <a:bodyPr wrap="none" rtlCol="0">
            <a:spAutoFit/>
          </a:bodyPr>
          <a:lstStyle/>
          <a:p>
            <a:r>
              <a:rPr lang="en-US" sz="2200" b="1" baseline="-25000" dirty="0">
                <a:solidFill>
                  <a:srgbClr val="293195"/>
                </a:solidFill>
                <a:latin typeface="Electrolize" panose="02000506000000020004" pitchFamily="2" charset="0"/>
              </a:rPr>
              <a:t>Sales Consultation | Preventive Maintenance | Remote Monitoring | Rental Options | Buy-Backs </a:t>
            </a:r>
          </a:p>
          <a:p>
            <a:r>
              <a:rPr lang="en-US" sz="2200" baseline="-25000" dirty="0">
                <a:solidFill>
                  <a:srgbClr val="293195"/>
                </a:solidFill>
                <a:latin typeface="Electrolize" panose="02000506000000020004" pitchFamily="2" charset="0"/>
              </a:rPr>
              <a:t>Specialized solutions for 24/7 on up-time, every time, and all the time.</a:t>
            </a:r>
          </a:p>
          <a:p>
            <a:endParaRPr lang="en-US" sz="2200" dirty="0">
              <a:solidFill>
                <a:srgbClr val="293195"/>
              </a:solidFill>
              <a:latin typeface="Electrolize" panose="02000506000000020004" pitchFamily="2" charset="0"/>
            </a:endParaRP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3054" t="25234" r="15264" b="20561"/>
          <a:stretch/>
        </p:blipFill>
        <p:spPr>
          <a:xfrm>
            <a:off x="7040316" y="3962400"/>
            <a:ext cx="3072304" cy="2699904"/>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4" name="TextBox 3"/>
          <p:cNvSpPr txBox="1"/>
          <p:nvPr/>
        </p:nvSpPr>
        <p:spPr>
          <a:xfrm>
            <a:off x="2663082" y="2477657"/>
            <a:ext cx="9256307" cy="4247317"/>
          </a:xfrm>
          <a:prstGeom prst="rect">
            <a:avLst/>
          </a:prstGeom>
          <a:noFill/>
        </p:spPr>
        <p:txBody>
          <a:bodyPr wrap="square" rtlCol="0">
            <a:spAutoFit/>
          </a:bodyPr>
          <a:lstStyle/>
          <a:p>
            <a:r>
              <a:rPr lang="en-US" u="sng" dirty="0">
                <a:solidFill>
                  <a:srgbClr val="293195"/>
                </a:solidFill>
                <a:latin typeface="Electrolize" panose="02000506000000020004" pitchFamily="2" charset="0"/>
              </a:rPr>
              <a:t>After-Sales Service</a:t>
            </a:r>
            <a:r>
              <a:rPr lang="en-US" dirty="0">
                <a:solidFill>
                  <a:srgbClr val="293195"/>
                </a:solidFill>
                <a:latin typeface="Electrolize" panose="02000506000000020004" pitchFamily="2" charset="0"/>
              </a:rPr>
              <a:t/>
            </a:r>
            <a:br>
              <a:rPr lang="en-US" dirty="0">
                <a:solidFill>
                  <a:srgbClr val="293195"/>
                </a:solidFill>
                <a:latin typeface="Electrolize" panose="02000506000000020004" pitchFamily="2" charset="0"/>
              </a:rPr>
            </a:br>
            <a:r>
              <a:rPr lang="en-US" dirty="0" smtClean="0">
                <a:solidFill>
                  <a:srgbClr val="293195"/>
                </a:solidFill>
                <a:latin typeface="Electrolize" panose="02000506000000020004" pitchFamily="2" charset="0"/>
              </a:rPr>
              <a:t>We </a:t>
            </a:r>
            <a:r>
              <a:rPr lang="en-US" dirty="0">
                <a:solidFill>
                  <a:srgbClr val="293195"/>
                </a:solidFill>
                <a:latin typeface="Electrolize" panose="02000506000000020004" pitchFamily="2" charset="0"/>
              </a:rPr>
              <a:t>can provide complete after sales services throughout </a:t>
            </a:r>
            <a:r>
              <a:rPr lang="en-US" dirty="0" smtClean="0">
                <a:solidFill>
                  <a:srgbClr val="293195"/>
                </a:solidFill>
                <a:latin typeface="Electrolize" panose="02000506000000020004" pitchFamily="2" charset="0"/>
              </a:rPr>
              <a:t>Pakistan</a:t>
            </a:r>
            <a:r>
              <a:rPr lang="en-US" dirty="0">
                <a:solidFill>
                  <a:srgbClr val="293195"/>
                </a:solidFill>
                <a:latin typeface="Electrolize" panose="02000506000000020004" pitchFamily="2" charset="0"/>
              </a:rPr>
              <a:t>, and </a:t>
            </a:r>
            <a:r>
              <a:rPr lang="en-US" dirty="0" smtClean="0">
                <a:solidFill>
                  <a:srgbClr val="293195"/>
                </a:solidFill>
                <a:latin typeface="Electrolize" panose="02000506000000020004" pitchFamily="2" charset="0"/>
              </a:rPr>
              <a:t>Afghanistan.</a:t>
            </a:r>
            <a:br>
              <a:rPr lang="en-US" dirty="0" smtClean="0">
                <a:solidFill>
                  <a:srgbClr val="293195"/>
                </a:solidFill>
                <a:latin typeface="Electrolize" panose="02000506000000020004" pitchFamily="2" charset="0"/>
              </a:rPr>
            </a:br>
            <a:r>
              <a:rPr lang="en-US" dirty="0" smtClean="0">
                <a:solidFill>
                  <a:srgbClr val="293195"/>
                </a:solidFill>
                <a:latin typeface="Electrolize" panose="02000506000000020004" pitchFamily="2" charset="0"/>
              </a:rPr>
              <a:t/>
            </a:r>
            <a:br>
              <a:rPr lang="en-US" dirty="0" smtClean="0">
                <a:solidFill>
                  <a:srgbClr val="293195"/>
                </a:solidFill>
                <a:latin typeface="Electrolize" panose="02000506000000020004" pitchFamily="2" charset="0"/>
              </a:rPr>
            </a:br>
            <a:r>
              <a:rPr lang="en-US" dirty="0" smtClean="0">
                <a:solidFill>
                  <a:srgbClr val="293195"/>
                </a:solidFill>
                <a:latin typeface="Electrolize" panose="02000506000000020004" pitchFamily="2" charset="0"/>
              </a:rPr>
              <a:t>Currently </a:t>
            </a:r>
            <a:r>
              <a:rPr lang="en-US" dirty="0">
                <a:solidFill>
                  <a:srgbClr val="293195"/>
                </a:solidFill>
                <a:latin typeface="Electrolize" panose="02000506000000020004" pitchFamily="2" charset="0"/>
              </a:rPr>
              <a:t>providing after sales services for:  </a:t>
            </a:r>
            <a:endParaRPr lang="en-US" dirty="0" smtClean="0">
              <a:solidFill>
                <a:srgbClr val="293195"/>
              </a:solidFill>
              <a:latin typeface="Electrolize" panose="02000506000000020004" pitchFamily="2" charset="0"/>
            </a:endParaRPr>
          </a:p>
          <a:p>
            <a:pPr marL="285750" indent="-285750">
              <a:buFont typeface="Arial" panose="020B0604020202020204" pitchFamily="34" charset="0"/>
              <a:buChar char="•"/>
            </a:pPr>
            <a:r>
              <a:rPr lang="en-US" dirty="0" smtClean="0">
                <a:solidFill>
                  <a:srgbClr val="293195"/>
                </a:solidFill>
                <a:latin typeface="Electrolize" panose="02000506000000020004" pitchFamily="2" charset="0"/>
              </a:rPr>
              <a:t>General Power Systems</a:t>
            </a:r>
          </a:p>
          <a:p>
            <a:pPr marL="285750" indent="-285750">
              <a:buFont typeface="Arial" panose="020B0604020202020204" pitchFamily="34" charset="0"/>
              <a:buChar char="•"/>
            </a:pPr>
            <a:r>
              <a:rPr lang="en-US" dirty="0" err="1" smtClean="0">
                <a:solidFill>
                  <a:srgbClr val="293195"/>
                </a:solidFill>
                <a:latin typeface="Electrolize" panose="02000506000000020004" pitchFamily="2" charset="0"/>
              </a:rPr>
              <a:t>Powercare</a:t>
            </a:r>
            <a:endParaRPr lang="en-US" dirty="0">
              <a:solidFill>
                <a:srgbClr val="293195"/>
              </a:solidFill>
              <a:latin typeface="Electrolize" panose="02000506000000020004" pitchFamily="2" charset="0"/>
            </a:endParaRPr>
          </a:p>
          <a:p>
            <a:pPr marL="285750" indent="-285750">
              <a:buFont typeface="Arial" panose="020B0604020202020204" pitchFamily="34" charset="0"/>
              <a:buChar char="•"/>
            </a:pPr>
            <a:r>
              <a:rPr lang="en-US" dirty="0" err="1">
                <a:solidFill>
                  <a:srgbClr val="293195"/>
                </a:solidFill>
                <a:latin typeface="Electrolize" panose="02000506000000020004" pitchFamily="2" charset="0"/>
              </a:rPr>
              <a:t>Artronic</a:t>
            </a:r>
            <a:endParaRPr lang="en-US" dirty="0">
              <a:solidFill>
                <a:srgbClr val="293195"/>
              </a:solidFill>
              <a:latin typeface="Electrolize" panose="02000506000000020004" pitchFamily="2" charset="0"/>
            </a:endParaRPr>
          </a:p>
          <a:p>
            <a:pPr marL="285750" indent="-285750">
              <a:buFont typeface="Arial" panose="020B0604020202020204" pitchFamily="34" charset="0"/>
              <a:buChar char="•"/>
            </a:pPr>
            <a:r>
              <a:rPr lang="en-US" dirty="0" err="1">
                <a:solidFill>
                  <a:srgbClr val="293195"/>
                </a:solidFill>
                <a:latin typeface="Electrolize" panose="02000506000000020004" pitchFamily="2" charset="0"/>
              </a:rPr>
              <a:t>Socomec</a:t>
            </a:r>
            <a:endParaRPr lang="en-US" dirty="0">
              <a:solidFill>
                <a:srgbClr val="293195"/>
              </a:solidFill>
              <a:latin typeface="Electrolize" panose="02000506000000020004" pitchFamily="2" charset="0"/>
            </a:endParaRPr>
          </a:p>
          <a:p>
            <a:pPr marL="285750" indent="-285750">
              <a:buFont typeface="Arial" panose="020B0604020202020204" pitchFamily="34" charset="0"/>
              <a:buChar char="•"/>
            </a:pPr>
            <a:r>
              <a:rPr lang="en-US" dirty="0">
                <a:solidFill>
                  <a:srgbClr val="293195"/>
                </a:solidFill>
                <a:latin typeface="Electrolize" panose="02000506000000020004" pitchFamily="2" charset="0"/>
              </a:rPr>
              <a:t>APC</a:t>
            </a:r>
          </a:p>
          <a:p>
            <a:pPr marL="285750" indent="-285750">
              <a:buFont typeface="Arial" panose="020B0604020202020204" pitchFamily="34" charset="0"/>
              <a:buChar char="•"/>
            </a:pPr>
            <a:r>
              <a:rPr lang="en-US" dirty="0">
                <a:solidFill>
                  <a:srgbClr val="293195"/>
                </a:solidFill>
                <a:latin typeface="Electrolize" panose="02000506000000020004" pitchFamily="2" charset="0"/>
              </a:rPr>
              <a:t>MGE</a:t>
            </a:r>
          </a:p>
          <a:p>
            <a:pPr marL="285750" indent="-285750">
              <a:buFont typeface="Arial" panose="020B0604020202020204" pitchFamily="34" charset="0"/>
              <a:buChar char="•"/>
            </a:pPr>
            <a:r>
              <a:rPr lang="en-US" dirty="0" err="1">
                <a:solidFill>
                  <a:srgbClr val="293195"/>
                </a:solidFill>
                <a:latin typeface="Electrolize" panose="02000506000000020004" pitchFamily="2" charset="0"/>
              </a:rPr>
              <a:t>Powerware</a:t>
            </a:r>
            <a:endParaRPr lang="en-US" dirty="0">
              <a:solidFill>
                <a:srgbClr val="293195"/>
              </a:solidFill>
              <a:latin typeface="Electrolize" panose="02000506000000020004" pitchFamily="2" charset="0"/>
            </a:endParaRPr>
          </a:p>
          <a:p>
            <a:pPr marL="285750" indent="-285750">
              <a:buFont typeface="Arial" panose="020B0604020202020204" pitchFamily="34" charset="0"/>
              <a:buChar char="•"/>
            </a:pPr>
            <a:r>
              <a:rPr lang="en-US" dirty="0" err="1">
                <a:solidFill>
                  <a:srgbClr val="293195"/>
                </a:solidFill>
                <a:latin typeface="Electrolize" panose="02000506000000020004" pitchFamily="2" charset="0"/>
              </a:rPr>
              <a:t>Liebert</a:t>
            </a:r>
            <a:r>
              <a:rPr lang="en-US" dirty="0">
                <a:solidFill>
                  <a:srgbClr val="293195"/>
                </a:solidFill>
                <a:latin typeface="Electrolize" panose="02000506000000020004" pitchFamily="2" charset="0"/>
              </a:rPr>
              <a:t> </a:t>
            </a:r>
          </a:p>
          <a:p>
            <a:pPr marL="285750" indent="-285750">
              <a:buFont typeface="Arial" panose="020B0604020202020204" pitchFamily="34" charset="0"/>
              <a:buChar char="•"/>
            </a:pPr>
            <a:r>
              <a:rPr lang="en-US" dirty="0">
                <a:solidFill>
                  <a:srgbClr val="293195"/>
                </a:solidFill>
                <a:latin typeface="Electrolize" panose="02000506000000020004" pitchFamily="2" charset="0"/>
              </a:rPr>
              <a:t>Emerson</a:t>
            </a:r>
          </a:p>
          <a:p>
            <a:pPr marL="285750" indent="-285750">
              <a:buFont typeface="Arial" panose="020B0604020202020204" pitchFamily="34" charset="0"/>
              <a:buChar char="•"/>
            </a:pPr>
            <a:r>
              <a:rPr lang="en-US" dirty="0" err="1">
                <a:solidFill>
                  <a:srgbClr val="293195"/>
                </a:solidFill>
                <a:latin typeface="Electrolize" panose="02000506000000020004" pitchFamily="2" charset="0"/>
              </a:rPr>
              <a:t>Riello</a:t>
            </a:r>
            <a:endParaRPr lang="en-US" dirty="0">
              <a:solidFill>
                <a:srgbClr val="293195"/>
              </a:solidFill>
              <a:latin typeface="Electrolize" panose="02000506000000020004" pitchFamily="2" charset="0"/>
            </a:endParaRPr>
          </a:p>
          <a:p>
            <a:endParaRPr lang="en-US" dirty="0"/>
          </a:p>
        </p:txBody>
      </p:sp>
    </p:spTree>
    <p:extLst>
      <p:ext uri="{BB962C8B-B14F-4D97-AF65-F5344CB8AC3E}">
        <p14:creationId xmlns:p14="http://schemas.microsoft.com/office/powerpoint/2010/main" val="2544166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216513" y="486934"/>
            <a:ext cx="7532156" cy="857250"/>
          </a:xfrm>
        </p:spPr>
        <p:txBody>
          <a:bodyPr>
            <a:normAutofit/>
          </a:bodyPr>
          <a:lstStyle/>
          <a:p>
            <a:pPr algn="l"/>
            <a:r>
              <a:rPr lang="en-US" sz="3300" dirty="0" smtClean="0">
                <a:solidFill>
                  <a:srgbClr val="002060"/>
                </a:solidFill>
                <a:latin typeface="Electrolize" panose="02000506000000020004" pitchFamily="2" charset="0"/>
              </a:rPr>
              <a:t>Our Clients</a:t>
            </a:r>
          </a:p>
        </p:txBody>
      </p:sp>
      <p:cxnSp>
        <p:nvCxnSpPr>
          <p:cNvPr id="5" name="Straight Connector 4"/>
          <p:cNvCxnSpPr/>
          <p:nvPr/>
        </p:nvCxnSpPr>
        <p:spPr>
          <a:xfrm flipH="1">
            <a:off x="1413669" y="8763000"/>
            <a:ext cx="15316200" cy="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497" t="23826" r="15541" b="21606"/>
          <a:stretch/>
        </p:blipFill>
        <p:spPr>
          <a:xfrm>
            <a:off x="15049853" y="344059"/>
            <a:ext cx="1318845" cy="1143000"/>
          </a:xfrm>
          <a:prstGeom prst="rect">
            <a:avLst/>
          </a:prstGeom>
        </p:spPr>
      </p:pic>
      <p:cxnSp>
        <p:nvCxnSpPr>
          <p:cNvPr id="11" name="Straight Connector 10"/>
          <p:cNvCxnSpPr/>
          <p:nvPr/>
        </p:nvCxnSpPr>
        <p:spPr>
          <a:xfrm flipH="1">
            <a:off x="1413669" y="914400"/>
            <a:ext cx="56388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416072" y="1537724"/>
            <a:ext cx="15313797" cy="7082401"/>
          </a:xfrm>
          <a:prstGeom prst="rect">
            <a:avLst/>
          </a:prstGeom>
          <a:gradFill flip="none" rotWithShape="1">
            <a:gsLst>
              <a:gs pos="4000">
                <a:schemeClr val="tx1"/>
              </a:gs>
              <a:gs pos="57000">
                <a:srgbClr val="2F419B"/>
              </a:gs>
              <a:gs pos="24000">
                <a:srgbClr val="FFC000"/>
              </a:gs>
              <a:gs pos="100000">
                <a:srgbClr val="293195"/>
              </a:gs>
            </a:gsLst>
            <a:path path="circle">
              <a:fillToRect l="100000" b="100000"/>
            </a:path>
            <a:tileRect t="-100000" r="-100000"/>
          </a:gradFill>
          <a:scene3d>
            <a:camera prst="orthographicFront" fov="0">
              <a:rot lat="0" lon="0" rev="0"/>
            </a:camera>
            <a:lightRig rig="soft" dir="tl">
              <a:rot lat="0" lon="0" rev="20100000"/>
            </a:lightRig>
          </a:scene3d>
          <a:sp3d>
            <a:bevelT w="50800" h="50800" prst="cross"/>
          </a:sp3d>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1669" y="1985977"/>
            <a:ext cx="8572500" cy="6185894"/>
          </a:xfrm>
          <a:prstGeom prst="rect">
            <a:avLst/>
          </a:prstGeom>
        </p:spPr>
      </p:pic>
      <p:sp>
        <p:nvSpPr>
          <p:cNvPr id="2" name="Rectangle 1"/>
          <p:cNvSpPr/>
          <p:nvPr/>
        </p:nvSpPr>
        <p:spPr>
          <a:xfrm>
            <a:off x="1718469" y="1680599"/>
            <a:ext cx="14650229" cy="6777601"/>
          </a:xfrm>
          <a:prstGeom prst="rect">
            <a:avLst/>
          </a:prstGeom>
          <a:noFill/>
          <a:ln w="571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97232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216513" y="486934"/>
            <a:ext cx="2719911" cy="857250"/>
          </a:xfrm>
        </p:spPr>
        <p:txBody>
          <a:bodyPr/>
          <a:lstStyle/>
          <a:p>
            <a:pPr algn="l"/>
            <a:r>
              <a:rPr lang="en-US" sz="3300" dirty="0" smtClean="0">
                <a:solidFill>
                  <a:srgbClr val="002060"/>
                </a:solidFill>
                <a:latin typeface="Electrolize" panose="02000506000000020004" pitchFamily="2" charset="0"/>
              </a:rPr>
              <a:t>About</a:t>
            </a:r>
          </a:p>
        </p:txBody>
      </p:sp>
      <p:sp>
        <p:nvSpPr>
          <p:cNvPr id="6147" name="Content Placeholder 2"/>
          <p:cNvSpPr>
            <a:spLocks noGrp="1"/>
          </p:cNvSpPr>
          <p:nvPr>
            <p:ph idx="1"/>
          </p:nvPr>
        </p:nvSpPr>
        <p:spPr>
          <a:xfrm>
            <a:off x="1261267" y="1484742"/>
            <a:ext cx="14782801" cy="6363858"/>
          </a:xfrm>
        </p:spPr>
        <p:txBody>
          <a:bodyPr>
            <a:noAutofit/>
          </a:bodyPr>
          <a:lstStyle/>
          <a:p>
            <a:r>
              <a:rPr lang="en-US" sz="1800" dirty="0">
                <a:solidFill>
                  <a:srgbClr val="02215E"/>
                </a:solidFill>
                <a:latin typeface="Electrolize" panose="02000506000000020004" pitchFamily="2" charset="0"/>
                <a:cs typeface="El Messiri SemiBold" panose="00000700000000000000" pitchFamily="2" charset="-78"/>
              </a:rPr>
              <a:t>Power Technology International is a well- known name in the Information Technology industry for Uninterrupted Power Supply(s), Inverters, Stabilizers, Batteries, Generators, Solar &amp; Wind energy.  Since inception, we have maintained continuous and remarkable growth in a tough and competitive market. Consistent growth of a company speaks volumes about the organization, its products, services and the people who work there.  </a:t>
            </a:r>
          </a:p>
          <a:p>
            <a:r>
              <a:rPr lang="en-US" sz="1800" dirty="0">
                <a:solidFill>
                  <a:srgbClr val="02215E"/>
                </a:solidFill>
                <a:latin typeface="Electrolize" panose="02000506000000020004" pitchFamily="2" charset="0"/>
                <a:cs typeface="El Messiri SemiBold" panose="00000700000000000000" pitchFamily="2" charset="-78"/>
              </a:rPr>
              <a:t/>
            </a:r>
            <a:br>
              <a:rPr lang="en-US" sz="1800" dirty="0">
                <a:solidFill>
                  <a:srgbClr val="02215E"/>
                </a:solidFill>
                <a:latin typeface="Electrolize" panose="02000506000000020004" pitchFamily="2" charset="0"/>
                <a:cs typeface="El Messiri SemiBold" panose="00000700000000000000" pitchFamily="2" charset="-78"/>
              </a:rPr>
            </a:br>
            <a:r>
              <a:rPr lang="en-US" sz="1800" dirty="0" smtClean="0">
                <a:solidFill>
                  <a:srgbClr val="02215E"/>
                </a:solidFill>
                <a:latin typeface="Electrolize" panose="02000506000000020004" pitchFamily="2" charset="0"/>
                <a:cs typeface="El Messiri SemiBold" panose="00000700000000000000" pitchFamily="2" charset="-78"/>
              </a:rPr>
              <a:t>Our </a:t>
            </a:r>
            <a:r>
              <a:rPr lang="en-US" sz="1800" dirty="0">
                <a:solidFill>
                  <a:srgbClr val="02215E"/>
                </a:solidFill>
                <a:latin typeface="Electrolize" panose="02000506000000020004" pitchFamily="2" charset="0"/>
                <a:cs typeface="El Messiri SemiBold" panose="00000700000000000000" pitchFamily="2" charset="-78"/>
              </a:rPr>
              <a:t>dedication to service excellence is more than just a promise; it's a commitment woven into the very fabric of our business. We understand that our products are not just tools but lifelines that keep the operations alive and thriving. That's why our team of experts is committed to providing responsive, personalized support from the moment of first contact and beyond. Whether it’s routine maintenance or emergency support, our service professionals are there to ensure your peace of mind, 24/7.</a:t>
            </a:r>
            <a:br>
              <a:rPr lang="en-US" sz="1800" dirty="0">
                <a:solidFill>
                  <a:srgbClr val="02215E"/>
                </a:solidFill>
                <a:latin typeface="Electrolize" panose="02000506000000020004" pitchFamily="2" charset="0"/>
                <a:cs typeface="El Messiri SemiBold" panose="00000700000000000000" pitchFamily="2" charset="-78"/>
              </a:rPr>
            </a:br>
            <a:r>
              <a:rPr lang="en-US" sz="1800" dirty="0">
                <a:solidFill>
                  <a:srgbClr val="02215E"/>
                </a:solidFill>
                <a:latin typeface="Electrolize" panose="02000506000000020004" pitchFamily="2" charset="0"/>
                <a:cs typeface="El Messiri SemiBold" panose="00000700000000000000" pitchFamily="2" charset="-78"/>
              </a:rPr>
              <a:t> </a:t>
            </a:r>
          </a:p>
          <a:p>
            <a:r>
              <a:rPr lang="en-US" sz="1800" dirty="0" smtClean="0">
                <a:solidFill>
                  <a:srgbClr val="02215E"/>
                </a:solidFill>
                <a:latin typeface="Electrolize" panose="02000506000000020004" pitchFamily="2" charset="0"/>
                <a:cs typeface="El Messiri SemiBold" panose="00000700000000000000" pitchFamily="2" charset="-78"/>
              </a:rPr>
              <a:t>Innovation </a:t>
            </a:r>
            <a:r>
              <a:rPr lang="en-US" sz="1800" dirty="0">
                <a:solidFill>
                  <a:srgbClr val="02215E"/>
                </a:solidFill>
                <a:latin typeface="Electrolize" panose="02000506000000020004" pitchFamily="2" charset="0"/>
                <a:cs typeface="El Messiri SemiBold" panose="00000700000000000000" pitchFamily="2" charset="-78"/>
              </a:rPr>
              <a:t>is at the heart of what we do. Our research and development team works tirelessly to stay ahead of the curve, ensuring that our products not only meet but exceed the latest standards in technology, efficiency, and sustainability. But we don't stop there; we believe in tailor-made solutions. Understanding that each client has unique needs, we specialize in customizing our offerings to perfectly match your specific requirements.</a:t>
            </a:r>
          </a:p>
          <a:p>
            <a:r>
              <a:rPr lang="en-US" sz="1800" dirty="0">
                <a:solidFill>
                  <a:srgbClr val="02215E"/>
                </a:solidFill>
                <a:latin typeface="Electrolize" panose="02000506000000020004" pitchFamily="2" charset="0"/>
                <a:cs typeface="El Messiri SemiBold" panose="00000700000000000000" pitchFamily="2" charset="-78"/>
              </a:rPr>
              <a:t/>
            </a:r>
            <a:br>
              <a:rPr lang="en-US" sz="1800" dirty="0">
                <a:solidFill>
                  <a:srgbClr val="02215E"/>
                </a:solidFill>
                <a:latin typeface="Electrolize" panose="02000506000000020004" pitchFamily="2" charset="0"/>
                <a:cs typeface="El Messiri SemiBold" panose="00000700000000000000" pitchFamily="2" charset="-78"/>
              </a:rPr>
            </a:br>
            <a:r>
              <a:rPr lang="en-US" sz="1800" dirty="0">
                <a:solidFill>
                  <a:srgbClr val="02215E"/>
                </a:solidFill>
                <a:latin typeface="Electrolize" panose="02000506000000020004" pitchFamily="2" charset="0"/>
                <a:cs typeface="El Messiri SemiBold" panose="00000700000000000000" pitchFamily="2" charset="-78"/>
              </a:rPr>
              <a:t>We're not just another power products company. We are a team of visionaries, innovators, and </a:t>
            </a:r>
            <a:r>
              <a:rPr lang="en-US" sz="1800" dirty="0" smtClean="0">
                <a:solidFill>
                  <a:srgbClr val="02215E"/>
                </a:solidFill>
                <a:latin typeface="Electrolize" panose="02000506000000020004" pitchFamily="2" charset="0"/>
                <a:cs typeface="El Messiri SemiBold" panose="00000700000000000000" pitchFamily="2" charset="-78"/>
              </a:rPr>
              <a:t/>
            </a:r>
            <a:br>
              <a:rPr lang="en-US" sz="1800" dirty="0" smtClean="0">
                <a:solidFill>
                  <a:srgbClr val="02215E"/>
                </a:solidFill>
                <a:latin typeface="Electrolize" panose="02000506000000020004" pitchFamily="2" charset="0"/>
                <a:cs typeface="El Messiri SemiBold" panose="00000700000000000000" pitchFamily="2" charset="-78"/>
              </a:rPr>
            </a:br>
            <a:r>
              <a:rPr lang="en-US" sz="1800" dirty="0" smtClean="0">
                <a:solidFill>
                  <a:srgbClr val="02215E"/>
                </a:solidFill>
                <a:latin typeface="Electrolize" panose="02000506000000020004" pitchFamily="2" charset="0"/>
                <a:cs typeface="El Messiri SemiBold" panose="00000700000000000000" pitchFamily="2" charset="-78"/>
              </a:rPr>
              <a:t>problem </a:t>
            </a:r>
            <a:r>
              <a:rPr lang="en-US" sz="1800" dirty="0">
                <a:solidFill>
                  <a:srgbClr val="02215E"/>
                </a:solidFill>
                <a:latin typeface="Electrolize" panose="02000506000000020004" pitchFamily="2" charset="0"/>
                <a:cs typeface="El Messiri SemiBold" panose="00000700000000000000" pitchFamily="2" charset="-78"/>
              </a:rPr>
              <a:t>solvers dedicated to excellence. Our unwavering commitment to quality, </a:t>
            </a:r>
            <a:r>
              <a:rPr lang="en-US" sz="1800" dirty="0" smtClean="0">
                <a:solidFill>
                  <a:srgbClr val="02215E"/>
                </a:solidFill>
                <a:latin typeface="Electrolize" panose="02000506000000020004" pitchFamily="2" charset="0"/>
                <a:cs typeface="El Messiri SemiBold" panose="00000700000000000000" pitchFamily="2" charset="-78"/>
              </a:rPr>
              <a:t>customer </a:t>
            </a:r>
            <a:br>
              <a:rPr lang="en-US" sz="1800" dirty="0" smtClean="0">
                <a:solidFill>
                  <a:srgbClr val="02215E"/>
                </a:solidFill>
                <a:latin typeface="Electrolize" panose="02000506000000020004" pitchFamily="2" charset="0"/>
                <a:cs typeface="El Messiri SemiBold" panose="00000700000000000000" pitchFamily="2" charset="-78"/>
              </a:rPr>
            </a:br>
            <a:r>
              <a:rPr lang="en-US" sz="1800" dirty="0" smtClean="0">
                <a:solidFill>
                  <a:srgbClr val="02215E"/>
                </a:solidFill>
                <a:latin typeface="Electrolize" panose="02000506000000020004" pitchFamily="2" charset="0"/>
                <a:cs typeface="El Messiri SemiBold" panose="00000700000000000000" pitchFamily="2" charset="-78"/>
              </a:rPr>
              <a:t>satisfaction</a:t>
            </a:r>
            <a:r>
              <a:rPr lang="en-US" sz="1800" dirty="0">
                <a:solidFill>
                  <a:srgbClr val="02215E"/>
                </a:solidFill>
                <a:latin typeface="Electrolize" panose="02000506000000020004" pitchFamily="2" charset="0"/>
                <a:cs typeface="El Messiri SemiBold" panose="00000700000000000000" pitchFamily="2" charset="-78"/>
              </a:rPr>
              <a:t>, and sustainable innovation makes us the preferred choice for those who settle for </a:t>
            </a:r>
            <a:r>
              <a:rPr lang="en-US" sz="1800" dirty="0" smtClean="0">
                <a:solidFill>
                  <a:srgbClr val="02215E"/>
                </a:solidFill>
                <a:latin typeface="Electrolize" panose="02000506000000020004" pitchFamily="2" charset="0"/>
                <a:cs typeface="El Messiri SemiBold" panose="00000700000000000000" pitchFamily="2" charset="-78"/>
              </a:rPr>
              <a:t/>
            </a:r>
            <a:br>
              <a:rPr lang="en-US" sz="1800" dirty="0" smtClean="0">
                <a:solidFill>
                  <a:srgbClr val="02215E"/>
                </a:solidFill>
                <a:latin typeface="Electrolize" panose="02000506000000020004" pitchFamily="2" charset="0"/>
                <a:cs typeface="El Messiri SemiBold" panose="00000700000000000000" pitchFamily="2" charset="-78"/>
              </a:rPr>
            </a:br>
            <a:r>
              <a:rPr lang="en-US" sz="1800" dirty="0" smtClean="0">
                <a:solidFill>
                  <a:srgbClr val="02215E"/>
                </a:solidFill>
                <a:latin typeface="Electrolize" panose="02000506000000020004" pitchFamily="2" charset="0"/>
                <a:cs typeface="El Messiri SemiBold" panose="00000700000000000000" pitchFamily="2" charset="-78"/>
              </a:rPr>
              <a:t>nothing </a:t>
            </a:r>
            <a:r>
              <a:rPr lang="en-US" sz="1800" dirty="0">
                <a:solidFill>
                  <a:srgbClr val="02215E"/>
                </a:solidFill>
                <a:latin typeface="Electrolize" panose="02000506000000020004" pitchFamily="2" charset="0"/>
                <a:cs typeface="El Messiri SemiBold" panose="00000700000000000000" pitchFamily="2" charset="-78"/>
              </a:rPr>
              <a:t>but the best.</a:t>
            </a:r>
            <a:br>
              <a:rPr lang="en-US" sz="1800" dirty="0">
                <a:solidFill>
                  <a:srgbClr val="02215E"/>
                </a:solidFill>
                <a:latin typeface="Electrolize" panose="02000506000000020004" pitchFamily="2" charset="0"/>
                <a:cs typeface="El Messiri SemiBold" panose="00000700000000000000" pitchFamily="2" charset="-78"/>
              </a:rPr>
            </a:br>
            <a:r>
              <a:rPr lang="en-US" sz="1800" dirty="0">
                <a:solidFill>
                  <a:srgbClr val="02215E"/>
                </a:solidFill>
                <a:latin typeface="Electrolize" panose="02000506000000020004" pitchFamily="2" charset="0"/>
                <a:cs typeface="El Messiri SemiBold" panose="00000700000000000000" pitchFamily="2" charset="-78"/>
              </a:rPr>
              <a:t/>
            </a:r>
            <a:br>
              <a:rPr lang="en-US" sz="1800" dirty="0">
                <a:solidFill>
                  <a:srgbClr val="02215E"/>
                </a:solidFill>
                <a:latin typeface="Electrolize" panose="02000506000000020004" pitchFamily="2" charset="0"/>
                <a:cs typeface="El Messiri SemiBold" panose="00000700000000000000" pitchFamily="2" charset="-78"/>
              </a:rPr>
            </a:br>
            <a:r>
              <a:rPr lang="en-US" sz="1800" dirty="0">
                <a:solidFill>
                  <a:srgbClr val="02215E"/>
                </a:solidFill>
                <a:latin typeface="Electrolize" panose="02000506000000020004" pitchFamily="2" charset="0"/>
                <a:cs typeface="El Messiri SemiBold" panose="00000700000000000000" pitchFamily="2" charset="-78"/>
              </a:rPr>
              <a:t>PTI today employs highly qualified, motivated and experienced staff at over 21 locations all-across </a:t>
            </a:r>
            <a:r>
              <a:rPr lang="en-US" sz="1800" dirty="0" smtClean="0">
                <a:solidFill>
                  <a:srgbClr val="02215E"/>
                </a:solidFill>
                <a:latin typeface="Electrolize" panose="02000506000000020004" pitchFamily="2" charset="0"/>
                <a:cs typeface="El Messiri SemiBold" panose="00000700000000000000" pitchFamily="2" charset="-78"/>
              </a:rPr>
              <a:t/>
            </a:r>
            <a:br>
              <a:rPr lang="en-US" sz="1800" dirty="0" smtClean="0">
                <a:solidFill>
                  <a:srgbClr val="02215E"/>
                </a:solidFill>
                <a:latin typeface="Electrolize" panose="02000506000000020004" pitchFamily="2" charset="0"/>
                <a:cs typeface="El Messiri SemiBold" panose="00000700000000000000" pitchFamily="2" charset="-78"/>
              </a:rPr>
            </a:br>
            <a:r>
              <a:rPr lang="en-US" sz="1800" dirty="0" smtClean="0">
                <a:solidFill>
                  <a:srgbClr val="02215E"/>
                </a:solidFill>
                <a:latin typeface="Electrolize" panose="02000506000000020004" pitchFamily="2" charset="0"/>
                <a:cs typeface="El Messiri SemiBold" panose="00000700000000000000" pitchFamily="2" charset="-78"/>
              </a:rPr>
              <a:t>from </a:t>
            </a:r>
            <a:r>
              <a:rPr lang="en-US" sz="1800" dirty="0">
                <a:solidFill>
                  <a:srgbClr val="02215E"/>
                </a:solidFill>
                <a:latin typeface="Electrolize" panose="02000506000000020004" pitchFamily="2" charset="0"/>
                <a:cs typeface="El Messiri SemiBold" panose="00000700000000000000" pitchFamily="2" charset="-78"/>
              </a:rPr>
              <a:t>Karachi to </a:t>
            </a:r>
            <a:r>
              <a:rPr lang="en-US" sz="1800" dirty="0" smtClean="0">
                <a:solidFill>
                  <a:srgbClr val="02215E"/>
                </a:solidFill>
                <a:latin typeface="Electrolize" panose="02000506000000020004" pitchFamily="2" charset="0"/>
                <a:cs typeface="El Messiri SemiBold" panose="00000700000000000000" pitchFamily="2" charset="-78"/>
              </a:rPr>
              <a:t>Kashmir. Members </a:t>
            </a:r>
            <a:r>
              <a:rPr lang="en-US" sz="1800" dirty="0">
                <a:solidFill>
                  <a:srgbClr val="02215E"/>
                </a:solidFill>
                <a:latin typeface="Electrolize" panose="02000506000000020004" pitchFamily="2" charset="0"/>
                <a:cs typeface="El Messiri SemiBold" panose="00000700000000000000" pitchFamily="2" charset="-78"/>
              </a:rPr>
              <a:t>of; </a:t>
            </a:r>
          </a:p>
          <a:p>
            <a:pPr marL="103187" indent="0">
              <a:buClr>
                <a:schemeClr val="bg1"/>
              </a:buClr>
              <a:buNone/>
            </a:pPr>
            <a:r>
              <a:rPr lang="en-US" sz="2500" dirty="0">
                <a:solidFill>
                  <a:schemeClr val="bg1"/>
                </a:solidFill>
                <a:latin typeface="Adobe Arabic" panose="02040503050201020203" pitchFamily="18" charset="-78"/>
                <a:cs typeface="Adobe Arabic" panose="02040503050201020203" pitchFamily="18" charset="-78"/>
              </a:rPr>
              <a:t/>
            </a:r>
            <a:br>
              <a:rPr lang="en-US" sz="2500" dirty="0">
                <a:solidFill>
                  <a:schemeClr val="bg1"/>
                </a:solidFill>
                <a:latin typeface="Adobe Arabic" panose="02040503050201020203" pitchFamily="18" charset="-78"/>
                <a:cs typeface="Adobe Arabic" panose="02040503050201020203" pitchFamily="18" charset="-78"/>
              </a:rPr>
            </a:br>
            <a:r>
              <a:rPr lang="en-US" sz="2500" dirty="0">
                <a:solidFill>
                  <a:schemeClr val="bg1"/>
                </a:solidFill>
                <a:latin typeface="Adobe Arabic" panose="02040503050201020203" pitchFamily="18" charset="-78"/>
                <a:cs typeface="Adobe Arabic" panose="02040503050201020203" pitchFamily="18" charset="-78"/>
              </a:rPr>
              <a:t/>
            </a:r>
            <a:br>
              <a:rPr lang="en-US" sz="2500" dirty="0">
                <a:solidFill>
                  <a:schemeClr val="bg1"/>
                </a:solidFill>
                <a:latin typeface="Adobe Arabic" panose="02040503050201020203" pitchFamily="18" charset="-78"/>
                <a:cs typeface="Adobe Arabic" panose="02040503050201020203" pitchFamily="18" charset="-78"/>
              </a:rPr>
            </a:br>
            <a:r>
              <a:rPr lang="en-US" sz="2500" dirty="0">
                <a:solidFill>
                  <a:schemeClr val="bg1"/>
                </a:solidFill>
                <a:latin typeface="Adobe Arabic" panose="02040503050201020203" pitchFamily="18" charset="-78"/>
                <a:cs typeface="Adobe Arabic" panose="02040503050201020203" pitchFamily="18" charset="-78"/>
              </a:rPr>
              <a:t/>
            </a:r>
            <a:br>
              <a:rPr lang="en-US" sz="2500" dirty="0">
                <a:solidFill>
                  <a:schemeClr val="bg1"/>
                </a:solidFill>
                <a:latin typeface="Adobe Arabic" panose="02040503050201020203" pitchFamily="18" charset="-78"/>
                <a:cs typeface="Adobe Arabic" panose="02040503050201020203" pitchFamily="18" charset="-78"/>
              </a:rPr>
            </a:br>
            <a:r>
              <a:rPr lang="en-US" sz="2500" dirty="0">
                <a:solidFill>
                  <a:schemeClr val="bg1"/>
                </a:solidFill>
                <a:latin typeface="Adobe Arabic" panose="02040503050201020203" pitchFamily="18" charset="-78"/>
                <a:cs typeface="Adobe Arabic" panose="02040503050201020203" pitchFamily="18" charset="-78"/>
              </a:rPr>
              <a:t/>
            </a:r>
            <a:br>
              <a:rPr lang="en-US" sz="2500" dirty="0">
                <a:solidFill>
                  <a:schemeClr val="bg1"/>
                </a:solidFill>
                <a:latin typeface="Adobe Arabic" panose="02040503050201020203" pitchFamily="18" charset="-78"/>
                <a:cs typeface="Adobe Arabic" panose="02040503050201020203" pitchFamily="18" charset="-78"/>
              </a:rPr>
            </a:br>
            <a:endParaRPr lang="en-US" sz="2500" dirty="0">
              <a:solidFill>
                <a:schemeClr val="bg1"/>
              </a:solidFill>
              <a:latin typeface="Adobe Arabic" panose="02040503050201020203" pitchFamily="18" charset="-78"/>
              <a:cs typeface="Adobe Arabic" panose="02040503050201020203" pitchFamily="18" charset="-78"/>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3054" t="25234" r="15264" b="20561"/>
          <a:stretch/>
        </p:blipFill>
        <p:spPr>
          <a:xfrm>
            <a:off x="7040316" y="3962400"/>
            <a:ext cx="3072304" cy="2699904"/>
          </a:xfrm>
          <a:prstGeom prst="rect">
            <a:avLst/>
          </a:prstGeom>
          <a:ln>
            <a:noFill/>
          </a:ln>
          <a:effectLst/>
          <a:scene3d>
            <a:camera prst="orthographicFront">
              <a:rot lat="0" lon="0" rev="0"/>
            </a:camera>
            <a:lightRig rig="chilly" dir="t">
              <a:rot lat="0" lon="0" rev="18480000"/>
            </a:lightRig>
          </a:scene3d>
          <a:sp3d prstMaterial="clear">
            <a:bevelT h="63500"/>
          </a:sp3d>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6469" y="5840886"/>
            <a:ext cx="3982229" cy="2922114"/>
          </a:xfrm>
          <a:prstGeom prst="rect">
            <a:avLst/>
          </a:prstGeom>
        </p:spPr>
      </p:pic>
      <p:cxnSp>
        <p:nvCxnSpPr>
          <p:cNvPr id="5" name="Straight Connector 4"/>
          <p:cNvCxnSpPr/>
          <p:nvPr/>
        </p:nvCxnSpPr>
        <p:spPr>
          <a:xfrm flipH="1">
            <a:off x="1413669" y="8763000"/>
            <a:ext cx="11277600" cy="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1497" t="23826" r="15541" b="21606"/>
          <a:stretch/>
        </p:blipFill>
        <p:spPr>
          <a:xfrm>
            <a:off x="15049853" y="344059"/>
            <a:ext cx="1318845" cy="1143000"/>
          </a:xfrm>
          <a:prstGeom prst="rect">
            <a:avLst/>
          </a:prstGeom>
        </p:spPr>
      </p:pic>
      <p:cxnSp>
        <p:nvCxnSpPr>
          <p:cNvPr id="6" name="Straight Connector 5"/>
          <p:cNvCxnSpPr/>
          <p:nvPr/>
        </p:nvCxnSpPr>
        <p:spPr>
          <a:xfrm flipH="1">
            <a:off x="1413669" y="914400"/>
            <a:ext cx="56388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566069" y="7696200"/>
            <a:ext cx="4885953" cy="923330"/>
          </a:xfrm>
          <a:prstGeom prst="rect">
            <a:avLst/>
          </a:prstGeom>
          <a:noFill/>
        </p:spPr>
        <p:txBody>
          <a:bodyPr wrap="none" rtlCol="0">
            <a:spAutoFit/>
          </a:bodyPr>
          <a:lstStyle/>
          <a:p>
            <a:pPr marL="111125" indent="-7938">
              <a:buClr>
                <a:schemeClr val="bg1"/>
              </a:buClr>
              <a:buFont typeface="Wingdings" panose="05000000000000000000" pitchFamily="2" charset="2"/>
              <a:buChar char="§"/>
            </a:pPr>
            <a:r>
              <a:rPr lang="en-US" dirty="0" smtClean="0">
                <a:solidFill>
                  <a:srgbClr val="02215E"/>
                </a:solidFill>
                <a:latin typeface="Electrolize" panose="02000506000000020004" pitchFamily="2" charset="0"/>
                <a:cs typeface="El Messiri SemiBold" panose="00000700000000000000" pitchFamily="2" charset="-78"/>
              </a:rPr>
              <a:t> Karachi </a:t>
            </a:r>
            <a:r>
              <a:rPr lang="en-US" dirty="0">
                <a:solidFill>
                  <a:srgbClr val="02215E"/>
                </a:solidFill>
                <a:latin typeface="Electrolize" panose="02000506000000020004" pitchFamily="2" charset="0"/>
                <a:cs typeface="El Messiri SemiBold" panose="00000700000000000000" pitchFamily="2" charset="-78"/>
              </a:rPr>
              <a:t>Chamber of Commerce &amp; Industry</a:t>
            </a:r>
          </a:p>
          <a:p>
            <a:pPr marL="111125" indent="-7938">
              <a:buClr>
                <a:schemeClr val="bg1"/>
              </a:buClr>
              <a:buFont typeface="Wingdings" panose="05000000000000000000" pitchFamily="2" charset="2"/>
              <a:buChar char="§"/>
            </a:pPr>
            <a:r>
              <a:rPr lang="en-US" dirty="0" smtClean="0">
                <a:solidFill>
                  <a:srgbClr val="02215E"/>
                </a:solidFill>
                <a:latin typeface="Electrolize" panose="02000506000000020004" pitchFamily="2" charset="0"/>
                <a:cs typeface="El Messiri SemiBold" panose="00000700000000000000" pitchFamily="2" charset="-78"/>
              </a:rPr>
              <a:t> Pakistan </a:t>
            </a:r>
            <a:r>
              <a:rPr lang="en-US" dirty="0">
                <a:solidFill>
                  <a:srgbClr val="02215E"/>
                </a:solidFill>
                <a:latin typeface="Electrolize" panose="02000506000000020004" pitchFamily="2" charset="0"/>
                <a:cs typeface="El Messiri SemiBold" panose="00000700000000000000" pitchFamily="2" charset="-78"/>
              </a:rPr>
              <a:t>Engineering Council </a:t>
            </a:r>
          </a:p>
          <a:p>
            <a:pPr marL="111125" indent="-7938">
              <a:buClr>
                <a:schemeClr val="bg1"/>
              </a:buClr>
              <a:buFont typeface="Wingdings" panose="05000000000000000000" pitchFamily="2" charset="2"/>
              <a:buChar char="§"/>
            </a:pPr>
            <a:r>
              <a:rPr lang="en-US" smtClean="0">
                <a:solidFill>
                  <a:srgbClr val="02215E"/>
                </a:solidFill>
                <a:latin typeface="Electrolize" panose="02000506000000020004" pitchFamily="2" charset="0"/>
                <a:cs typeface="El Messiri SemiBold" panose="00000700000000000000" pitchFamily="2" charset="-78"/>
              </a:rPr>
              <a:t> Alternate </a:t>
            </a:r>
            <a:r>
              <a:rPr lang="en-US" dirty="0">
                <a:solidFill>
                  <a:srgbClr val="02215E"/>
                </a:solidFill>
                <a:latin typeface="Electrolize" panose="02000506000000020004" pitchFamily="2" charset="0"/>
                <a:cs typeface="El Messiri SemiBold" panose="00000700000000000000" pitchFamily="2" charset="-78"/>
              </a:rPr>
              <a:t>Energy Development Board.</a:t>
            </a:r>
            <a:endParaRPr lang="en-US" dirty="0">
              <a:latin typeface="Electrolize" panose="02000506000000020004" pitchFamily="2" charset="0"/>
            </a:endParaRPr>
          </a:p>
        </p:txBody>
      </p:sp>
    </p:spTree>
    <p:extLst>
      <p:ext uri="{BB962C8B-B14F-4D97-AF65-F5344CB8AC3E}">
        <p14:creationId xmlns:p14="http://schemas.microsoft.com/office/powerpoint/2010/main" val="141781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216513" y="486934"/>
            <a:ext cx="7532156" cy="857250"/>
          </a:xfrm>
        </p:spPr>
        <p:txBody>
          <a:bodyPr>
            <a:normAutofit/>
          </a:bodyPr>
          <a:lstStyle/>
          <a:p>
            <a:pPr algn="l"/>
            <a:r>
              <a:rPr lang="en-US" sz="3300" dirty="0" smtClean="0">
                <a:solidFill>
                  <a:srgbClr val="002060"/>
                </a:solidFill>
                <a:latin typeface="Electrolize" panose="02000506000000020004" pitchFamily="2" charset="0"/>
              </a:rPr>
              <a:t>Industry Recognized</a:t>
            </a:r>
          </a:p>
        </p:txBody>
      </p:sp>
      <p:cxnSp>
        <p:nvCxnSpPr>
          <p:cNvPr id="5" name="Straight Connector 4"/>
          <p:cNvCxnSpPr/>
          <p:nvPr/>
        </p:nvCxnSpPr>
        <p:spPr>
          <a:xfrm flipH="1">
            <a:off x="1413669" y="8763000"/>
            <a:ext cx="15316200" cy="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497" t="23826" r="15541" b="21606"/>
          <a:stretch/>
        </p:blipFill>
        <p:spPr>
          <a:xfrm>
            <a:off x="15049853" y="344059"/>
            <a:ext cx="1318845" cy="1143000"/>
          </a:xfrm>
          <a:prstGeom prst="rect">
            <a:avLst/>
          </a:prstGeom>
        </p:spPr>
      </p:pic>
      <p:cxnSp>
        <p:nvCxnSpPr>
          <p:cNvPr id="11" name="Straight Connector 10"/>
          <p:cNvCxnSpPr/>
          <p:nvPr/>
        </p:nvCxnSpPr>
        <p:spPr>
          <a:xfrm flipH="1">
            <a:off x="1413669" y="914400"/>
            <a:ext cx="56388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4212" y="3221655"/>
            <a:ext cx="7772400" cy="3440649"/>
          </a:xfrm>
          <a:prstGeom prst="rect">
            <a:avLst/>
          </a:prstGeom>
        </p:spPr>
      </p:pic>
      <p:sp>
        <p:nvSpPr>
          <p:cNvPr id="2" name="TextBox 1"/>
          <p:cNvSpPr txBox="1"/>
          <p:nvPr/>
        </p:nvSpPr>
        <p:spPr>
          <a:xfrm>
            <a:off x="1642269" y="3165720"/>
            <a:ext cx="6553200" cy="5109091"/>
          </a:xfrm>
          <a:prstGeom prst="rect">
            <a:avLst/>
          </a:prstGeom>
          <a:noFill/>
        </p:spPr>
        <p:txBody>
          <a:bodyPr wrap="square" rtlCol="0">
            <a:spAutoFit/>
          </a:bodyPr>
          <a:lstStyle/>
          <a:p>
            <a:pPr marL="19050" indent="-19050">
              <a:buNone/>
            </a:pPr>
            <a:r>
              <a:rPr lang="en-US" sz="2200" dirty="0">
                <a:solidFill>
                  <a:schemeClr val="bg1"/>
                </a:solidFill>
                <a:latin typeface="Electrolize" panose="02000506000000020004" pitchFamily="2" charset="0"/>
              </a:rPr>
              <a:t>Our greatest asset and hope for the future is the reputation that we have reaped, combined with our dedicated work force, led by a team of experienced engineers, marketing personnel, support and customer services staff.</a:t>
            </a:r>
          </a:p>
          <a:p>
            <a:pPr marL="19050" indent="-19050">
              <a:buNone/>
            </a:pPr>
            <a:r>
              <a:rPr lang="en-US" sz="2200" dirty="0">
                <a:solidFill>
                  <a:schemeClr val="bg1"/>
                </a:solidFill>
                <a:latin typeface="Electrolize" panose="02000506000000020004" pitchFamily="2" charset="0"/>
              </a:rPr>
              <a:t/>
            </a:r>
            <a:br>
              <a:rPr lang="en-US" sz="2200" dirty="0">
                <a:solidFill>
                  <a:schemeClr val="bg1"/>
                </a:solidFill>
                <a:latin typeface="Electrolize" panose="02000506000000020004" pitchFamily="2" charset="0"/>
              </a:rPr>
            </a:br>
            <a:r>
              <a:rPr lang="en-US" sz="2200" dirty="0">
                <a:solidFill>
                  <a:schemeClr val="bg1"/>
                </a:solidFill>
                <a:latin typeface="Electrolize" panose="02000506000000020004" pitchFamily="2" charset="0"/>
              </a:rPr>
              <a:t>We are your power partners, our commitment is to provide reliable answers to your queries every step of the way; </a:t>
            </a:r>
            <a:br>
              <a:rPr lang="en-US" sz="2200" dirty="0">
                <a:solidFill>
                  <a:schemeClr val="bg1"/>
                </a:solidFill>
                <a:latin typeface="Electrolize" panose="02000506000000020004" pitchFamily="2" charset="0"/>
              </a:rPr>
            </a:br>
            <a:r>
              <a:rPr lang="en-US" sz="2200" dirty="0">
                <a:solidFill>
                  <a:schemeClr val="bg1"/>
                </a:solidFill>
                <a:latin typeface="Electrolize" panose="02000506000000020004" pitchFamily="2" charset="0"/>
              </a:rPr>
              <a:t/>
            </a:r>
            <a:br>
              <a:rPr lang="en-US" sz="2200" dirty="0">
                <a:solidFill>
                  <a:schemeClr val="bg1"/>
                </a:solidFill>
                <a:latin typeface="Electrolize" panose="02000506000000020004" pitchFamily="2" charset="0"/>
              </a:rPr>
            </a:br>
            <a:r>
              <a:rPr lang="en-US" sz="2200" b="1" dirty="0">
                <a:solidFill>
                  <a:schemeClr val="bg1"/>
                </a:solidFill>
                <a:latin typeface="Electrolize" panose="02000506000000020004" pitchFamily="2" charset="0"/>
              </a:rPr>
              <a:t>C</a:t>
            </a:r>
            <a:r>
              <a:rPr lang="en-US" sz="2200" dirty="0">
                <a:solidFill>
                  <a:schemeClr val="bg1"/>
                </a:solidFill>
                <a:latin typeface="Electrolize" panose="02000506000000020004" pitchFamily="2" charset="0"/>
              </a:rPr>
              <a:t>onsultation, </a:t>
            </a:r>
            <a:r>
              <a:rPr lang="en-US" sz="2200" b="1" dirty="0">
                <a:solidFill>
                  <a:schemeClr val="bg1"/>
                </a:solidFill>
                <a:latin typeface="Electrolize" panose="02000506000000020004" pitchFamily="2" charset="0"/>
              </a:rPr>
              <a:t>P</a:t>
            </a:r>
            <a:r>
              <a:rPr lang="en-US" sz="2200" dirty="0">
                <a:solidFill>
                  <a:schemeClr val="bg1"/>
                </a:solidFill>
                <a:latin typeface="Electrolize" panose="02000506000000020004" pitchFamily="2" charset="0"/>
              </a:rPr>
              <a:t>rocurement, </a:t>
            </a:r>
            <a:r>
              <a:rPr lang="en-US" sz="2200" b="1" dirty="0">
                <a:solidFill>
                  <a:schemeClr val="bg1"/>
                </a:solidFill>
                <a:latin typeface="Electrolize" panose="02000506000000020004" pitchFamily="2" charset="0"/>
              </a:rPr>
              <a:t>I</a:t>
            </a:r>
            <a:r>
              <a:rPr lang="en-US" sz="2200" dirty="0">
                <a:solidFill>
                  <a:schemeClr val="bg1"/>
                </a:solidFill>
                <a:latin typeface="Electrolize" panose="02000506000000020004" pitchFamily="2" charset="0"/>
              </a:rPr>
              <a:t>nstallation, and </a:t>
            </a:r>
            <a:r>
              <a:rPr lang="en-US" sz="2200" b="1" dirty="0">
                <a:solidFill>
                  <a:schemeClr val="bg1"/>
                </a:solidFill>
                <a:latin typeface="Electrolize" panose="02000506000000020004" pitchFamily="2" charset="0"/>
              </a:rPr>
              <a:t>Q</a:t>
            </a:r>
            <a:r>
              <a:rPr lang="en-US" sz="2200" dirty="0">
                <a:solidFill>
                  <a:schemeClr val="bg1"/>
                </a:solidFill>
                <a:latin typeface="Electrolize" panose="02000506000000020004" pitchFamily="2" charset="0"/>
              </a:rPr>
              <a:t>uality after sales service</a:t>
            </a:r>
            <a:r>
              <a:rPr lang="en-US" sz="2200" dirty="0" smtClean="0">
                <a:solidFill>
                  <a:schemeClr val="bg1"/>
                </a:solidFill>
                <a:latin typeface="Electrolize" panose="02000506000000020004" pitchFamily="2" charset="0"/>
              </a:rPr>
              <a:t>.</a:t>
            </a:r>
            <a:br>
              <a:rPr lang="en-US" sz="2200" dirty="0" smtClean="0">
                <a:solidFill>
                  <a:schemeClr val="bg1"/>
                </a:solidFill>
                <a:latin typeface="Electrolize" panose="02000506000000020004" pitchFamily="2" charset="0"/>
              </a:rPr>
            </a:br>
            <a:r>
              <a:rPr lang="en-US" sz="2200" dirty="0" smtClean="0">
                <a:solidFill>
                  <a:schemeClr val="bg1"/>
                </a:solidFill>
                <a:latin typeface="Electrolize" panose="02000506000000020004" pitchFamily="2" charset="0"/>
              </a:rPr>
              <a:t/>
            </a:r>
            <a:br>
              <a:rPr lang="en-US" sz="2200" dirty="0" smtClean="0">
                <a:solidFill>
                  <a:schemeClr val="bg1"/>
                </a:solidFill>
                <a:latin typeface="Electrolize" panose="02000506000000020004" pitchFamily="2" charset="0"/>
              </a:rPr>
            </a:br>
            <a:r>
              <a:rPr lang="en-US" sz="2200" dirty="0" smtClean="0">
                <a:solidFill>
                  <a:schemeClr val="bg1"/>
                </a:solidFill>
                <a:latin typeface="Electrolize" panose="02000506000000020004" pitchFamily="2" charset="0"/>
              </a:rPr>
              <a:t>We value our customers.</a:t>
            </a:r>
            <a:endParaRPr lang="en-US" sz="2200" dirty="0">
              <a:solidFill>
                <a:schemeClr val="bg1"/>
              </a:solidFill>
              <a:latin typeface="Electrolize" panose="02000506000000020004" pitchFamily="2" charset="0"/>
            </a:endParaRPr>
          </a:p>
          <a:p>
            <a:endParaRPr lang="en-US" dirty="0"/>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23054" t="25234" r="15264" b="20561"/>
          <a:stretch/>
        </p:blipFill>
        <p:spPr>
          <a:xfrm>
            <a:off x="7040316" y="3962400"/>
            <a:ext cx="3072304" cy="2699904"/>
          </a:xfrm>
          <a:prstGeom prst="rect">
            <a:avLst/>
          </a:prstGeom>
          <a:ln>
            <a:noFill/>
          </a:ln>
          <a:effectLst/>
          <a:scene3d>
            <a:camera prst="orthographicFront">
              <a:rot lat="0" lon="0" rev="0"/>
            </a:camera>
            <a:lightRig rig="chilly" dir="t">
              <a:rot lat="0" lon="0" rev="18480000"/>
            </a:lightRig>
          </a:scene3d>
          <a:sp3d prstMaterial="clear">
            <a:bevelT h="63500"/>
          </a:sp3d>
        </p:spPr>
      </p:pic>
    </p:spTree>
    <p:extLst>
      <p:ext uri="{BB962C8B-B14F-4D97-AF65-F5344CB8AC3E}">
        <p14:creationId xmlns:p14="http://schemas.microsoft.com/office/powerpoint/2010/main" val="20278003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t="17021"/>
          <a:stretch/>
        </p:blipFill>
        <p:spPr>
          <a:xfrm>
            <a:off x="0" y="0"/>
            <a:ext cx="17610138" cy="99060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26304">
            <a:off x="7662557" y="7270899"/>
            <a:ext cx="1501904" cy="1386613"/>
          </a:xfrm>
          <a:prstGeom prst="rect">
            <a:avLst/>
          </a:prstGeom>
        </p:spPr>
      </p:pic>
      <p:sp>
        <p:nvSpPr>
          <p:cNvPr id="6146" name="Title 1"/>
          <p:cNvSpPr>
            <a:spLocks noGrp="1"/>
          </p:cNvSpPr>
          <p:nvPr>
            <p:ph type="title"/>
          </p:nvPr>
        </p:nvSpPr>
        <p:spPr>
          <a:xfrm>
            <a:off x="7216513" y="486934"/>
            <a:ext cx="2719911" cy="857250"/>
          </a:xfrm>
        </p:spPr>
        <p:txBody>
          <a:bodyPr>
            <a:normAutofit/>
          </a:bodyPr>
          <a:lstStyle/>
          <a:p>
            <a:pPr algn="l"/>
            <a:r>
              <a:rPr lang="en-US" sz="3300" dirty="0" smtClean="0">
                <a:solidFill>
                  <a:srgbClr val="002060"/>
                </a:solidFill>
                <a:latin typeface="Electrolize" panose="02000506000000020004" pitchFamily="2" charset="0"/>
              </a:rPr>
              <a:t>Products</a:t>
            </a:r>
          </a:p>
        </p:txBody>
      </p:sp>
      <p:sp>
        <p:nvSpPr>
          <p:cNvPr id="6147" name="Content Placeholder 2"/>
          <p:cNvSpPr>
            <a:spLocks noGrp="1"/>
          </p:cNvSpPr>
          <p:nvPr>
            <p:ph idx="1"/>
          </p:nvPr>
        </p:nvSpPr>
        <p:spPr>
          <a:xfrm>
            <a:off x="5376069" y="2588855"/>
            <a:ext cx="6553200" cy="5574537"/>
          </a:xfrm>
        </p:spPr>
        <p:txBody>
          <a:bodyPr>
            <a:noAutofit/>
          </a:bodyPr>
          <a:lstStyle/>
          <a:p>
            <a:pPr>
              <a:buClr>
                <a:schemeClr val="bg1"/>
              </a:buClr>
            </a:pPr>
            <a:r>
              <a:rPr lang="en-US" sz="2500" dirty="0">
                <a:solidFill>
                  <a:schemeClr val="bg1"/>
                </a:solidFill>
                <a:latin typeface="Electrolize" panose="02000506000000020004" pitchFamily="2" charset="0"/>
              </a:rPr>
              <a:t>Uninterrupted Power Supply (UPS)</a:t>
            </a:r>
          </a:p>
          <a:p>
            <a:pPr>
              <a:buClr>
                <a:schemeClr val="bg1"/>
              </a:buClr>
            </a:pPr>
            <a:r>
              <a:rPr lang="en-US" sz="2500" dirty="0">
                <a:solidFill>
                  <a:schemeClr val="bg1"/>
                </a:solidFill>
                <a:latin typeface="Electrolize" panose="02000506000000020004" pitchFamily="2" charset="0"/>
              </a:rPr>
              <a:t>Smart Data Cabinet </a:t>
            </a:r>
          </a:p>
          <a:p>
            <a:pPr>
              <a:buClr>
                <a:schemeClr val="bg1"/>
              </a:buClr>
            </a:pPr>
            <a:r>
              <a:rPr lang="en-US" sz="2500" dirty="0">
                <a:solidFill>
                  <a:schemeClr val="bg1"/>
                </a:solidFill>
                <a:latin typeface="Electrolize" panose="02000506000000020004" pitchFamily="2" charset="0"/>
              </a:rPr>
              <a:t>Solar &amp; Non-Solar Inverters</a:t>
            </a:r>
          </a:p>
          <a:p>
            <a:pPr>
              <a:buClr>
                <a:schemeClr val="bg1"/>
              </a:buClr>
            </a:pPr>
            <a:r>
              <a:rPr lang="en-US" sz="2500" dirty="0">
                <a:solidFill>
                  <a:schemeClr val="bg1"/>
                </a:solidFill>
                <a:latin typeface="Electrolize" panose="02000506000000020004" pitchFamily="2" charset="0"/>
              </a:rPr>
              <a:t>Solar Panels &amp; Mounts.</a:t>
            </a:r>
          </a:p>
          <a:p>
            <a:pPr>
              <a:buClr>
                <a:schemeClr val="bg1"/>
              </a:buClr>
            </a:pPr>
            <a:r>
              <a:rPr lang="en-US" sz="2500" dirty="0">
                <a:solidFill>
                  <a:schemeClr val="bg1"/>
                </a:solidFill>
                <a:latin typeface="Electrolize" panose="02000506000000020004" pitchFamily="2" charset="0"/>
              </a:rPr>
              <a:t>Batteries </a:t>
            </a:r>
          </a:p>
          <a:p>
            <a:pPr>
              <a:buClr>
                <a:schemeClr val="bg1"/>
              </a:buClr>
            </a:pPr>
            <a:r>
              <a:rPr lang="en-US" sz="2500" dirty="0">
                <a:solidFill>
                  <a:schemeClr val="bg1"/>
                </a:solidFill>
                <a:latin typeface="Electrolize" panose="02000506000000020004" pitchFamily="2" charset="0"/>
              </a:rPr>
              <a:t>Isolation Transformers</a:t>
            </a:r>
          </a:p>
          <a:p>
            <a:pPr>
              <a:buClr>
                <a:schemeClr val="bg1"/>
              </a:buClr>
            </a:pPr>
            <a:r>
              <a:rPr lang="en-US" sz="2500" dirty="0">
                <a:solidFill>
                  <a:schemeClr val="bg1"/>
                </a:solidFill>
                <a:latin typeface="Electrolize" panose="02000506000000020004" pitchFamily="2" charset="0"/>
              </a:rPr>
              <a:t>Automatic Voltage Regulator (AVR)</a:t>
            </a:r>
          </a:p>
          <a:p>
            <a:pPr>
              <a:buClr>
                <a:schemeClr val="bg1"/>
              </a:buClr>
            </a:pPr>
            <a:r>
              <a:rPr lang="en-US" sz="2500" dirty="0">
                <a:solidFill>
                  <a:schemeClr val="bg1"/>
                </a:solidFill>
                <a:latin typeface="Electrolize" panose="02000506000000020004" pitchFamily="2" charset="0"/>
              </a:rPr>
              <a:t>Alternate Energy – Solar &amp; Wind power</a:t>
            </a:r>
          </a:p>
          <a:p>
            <a:pPr>
              <a:buClr>
                <a:schemeClr val="bg1"/>
              </a:buClr>
            </a:pPr>
            <a:r>
              <a:rPr lang="en-US" sz="2500" dirty="0">
                <a:solidFill>
                  <a:schemeClr val="bg1"/>
                </a:solidFill>
                <a:latin typeface="Electrolize" panose="02000506000000020004" pitchFamily="2" charset="0"/>
              </a:rPr>
              <a:t>Generators</a:t>
            </a:r>
          </a:p>
          <a:p>
            <a:pPr marL="103187" indent="0">
              <a:buClr>
                <a:schemeClr val="bg1"/>
              </a:buClr>
              <a:buNone/>
            </a:pPr>
            <a:r>
              <a:rPr lang="en-US" sz="2500" dirty="0">
                <a:solidFill>
                  <a:schemeClr val="bg1"/>
                </a:solidFill>
                <a:latin typeface="Adobe Arabic" panose="02040503050201020203" pitchFamily="18" charset="-78"/>
                <a:cs typeface="Adobe Arabic" panose="02040503050201020203" pitchFamily="18" charset="-78"/>
              </a:rPr>
              <a:t/>
            </a:r>
            <a:br>
              <a:rPr lang="en-US" sz="2500" dirty="0">
                <a:solidFill>
                  <a:schemeClr val="bg1"/>
                </a:solidFill>
                <a:latin typeface="Adobe Arabic" panose="02040503050201020203" pitchFamily="18" charset="-78"/>
                <a:cs typeface="Adobe Arabic" panose="02040503050201020203" pitchFamily="18" charset="-78"/>
              </a:rPr>
            </a:br>
            <a:r>
              <a:rPr lang="en-US" sz="2500" dirty="0">
                <a:solidFill>
                  <a:schemeClr val="bg1"/>
                </a:solidFill>
                <a:latin typeface="Adobe Arabic" panose="02040503050201020203" pitchFamily="18" charset="-78"/>
                <a:cs typeface="Adobe Arabic" panose="02040503050201020203" pitchFamily="18" charset="-78"/>
              </a:rPr>
              <a:t/>
            </a:r>
            <a:br>
              <a:rPr lang="en-US" sz="2500" dirty="0">
                <a:solidFill>
                  <a:schemeClr val="bg1"/>
                </a:solidFill>
                <a:latin typeface="Adobe Arabic" panose="02040503050201020203" pitchFamily="18" charset="-78"/>
                <a:cs typeface="Adobe Arabic" panose="02040503050201020203" pitchFamily="18" charset="-78"/>
              </a:rPr>
            </a:br>
            <a:endParaRPr lang="en-US" sz="2500" dirty="0">
              <a:solidFill>
                <a:schemeClr val="bg1"/>
              </a:solidFill>
              <a:latin typeface="Adobe Arabic" panose="02040503050201020203" pitchFamily="18" charset="-78"/>
              <a:cs typeface="Adobe Arabic" panose="02040503050201020203" pitchFamily="18" charset="-78"/>
            </a:endParaRPr>
          </a:p>
        </p:txBody>
      </p:sp>
      <p:cxnSp>
        <p:nvCxnSpPr>
          <p:cNvPr id="5" name="Straight Connector 4"/>
          <p:cNvCxnSpPr/>
          <p:nvPr/>
        </p:nvCxnSpPr>
        <p:spPr>
          <a:xfrm flipH="1">
            <a:off x="1413669" y="8763000"/>
            <a:ext cx="15316200" cy="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1497" t="23826" r="15541" b="21606"/>
          <a:stretch/>
        </p:blipFill>
        <p:spPr>
          <a:xfrm>
            <a:off x="15049853" y="344059"/>
            <a:ext cx="1318845" cy="1143000"/>
          </a:xfrm>
          <a:prstGeom prst="rect">
            <a:avLst/>
          </a:prstGeom>
        </p:spPr>
      </p:pic>
      <p:cxnSp>
        <p:nvCxnSpPr>
          <p:cNvPr id="11" name="Straight Connector 10"/>
          <p:cNvCxnSpPr/>
          <p:nvPr/>
        </p:nvCxnSpPr>
        <p:spPr>
          <a:xfrm flipH="1">
            <a:off x="1413669" y="914400"/>
            <a:ext cx="56388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21051" y="3369820"/>
            <a:ext cx="2700963" cy="428624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61456" y="4971987"/>
            <a:ext cx="3340098" cy="2546342"/>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23054" t="25234" r="15264" b="20561"/>
          <a:stretch/>
        </p:blipFill>
        <p:spPr>
          <a:xfrm>
            <a:off x="7040316" y="3962400"/>
            <a:ext cx="3072304" cy="2699904"/>
          </a:xfrm>
          <a:prstGeom prst="rect">
            <a:avLst/>
          </a:prstGeom>
          <a:ln>
            <a:noFill/>
          </a:ln>
          <a:effectLst/>
          <a:scene3d>
            <a:camera prst="orthographicFront">
              <a:rot lat="0" lon="0" rev="0"/>
            </a:camera>
            <a:lightRig rig="chilly" dir="t">
              <a:rot lat="0" lon="0" rev="18480000"/>
            </a:lightRig>
          </a:scene3d>
          <a:sp3d prstMaterial="clear">
            <a:bevelT h="63500"/>
          </a:sp3d>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t="20483" b="14653"/>
          <a:stretch/>
        </p:blipFill>
        <p:spPr>
          <a:xfrm rot="5017380">
            <a:off x="-228244" y="3780617"/>
            <a:ext cx="5259868" cy="22713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divot"/>
            <a:extrusionClr>
              <a:srgbClr val="000000"/>
            </a:extrusionClr>
          </a:sp3d>
        </p:spPr>
      </p:pic>
      <p:pic>
        <p:nvPicPr>
          <p:cNvPr id="15" name="Picture 14"/>
          <p:cNvPicPr>
            <a:picLocks noChangeAspect="1"/>
          </p:cNvPicPr>
          <p:nvPr/>
        </p:nvPicPr>
        <p:blipFill rotWithShape="1">
          <a:blip r:embed="rId9" cstate="print">
            <a:extLst>
              <a:ext uri="{28A0092B-C50C-407E-A947-70E740481C1C}">
                <a14:useLocalDpi xmlns:a14="http://schemas.microsoft.com/office/drawing/2010/main" val="0"/>
              </a:ext>
            </a:extLst>
          </a:blip>
          <a:srcRect t="20483" b="14653"/>
          <a:stretch/>
        </p:blipFill>
        <p:spPr>
          <a:xfrm rot="5017380">
            <a:off x="1100258" y="4833777"/>
            <a:ext cx="4853440" cy="20958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divot"/>
            <a:extrusionClr>
              <a:srgbClr val="000000"/>
            </a:extrusionClr>
          </a:sp3d>
        </p:spPr>
      </p:pic>
    </p:spTree>
    <p:extLst>
      <p:ext uri="{BB962C8B-B14F-4D97-AF65-F5344CB8AC3E}">
        <p14:creationId xmlns:p14="http://schemas.microsoft.com/office/powerpoint/2010/main" val="3999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216513" y="486934"/>
            <a:ext cx="2719911" cy="857250"/>
          </a:xfrm>
        </p:spPr>
        <p:txBody>
          <a:bodyPr>
            <a:normAutofit/>
          </a:bodyPr>
          <a:lstStyle/>
          <a:p>
            <a:pPr algn="l"/>
            <a:r>
              <a:rPr lang="en-US" sz="3300" dirty="0" smtClean="0">
                <a:solidFill>
                  <a:srgbClr val="002060"/>
                </a:solidFill>
                <a:latin typeface="Electrolize" panose="02000506000000020004" pitchFamily="2" charset="0"/>
              </a:rPr>
              <a:t>Brands</a:t>
            </a:r>
          </a:p>
        </p:txBody>
      </p:sp>
      <p:sp>
        <p:nvSpPr>
          <p:cNvPr id="6147" name="Content Placeholder 2"/>
          <p:cNvSpPr>
            <a:spLocks noGrp="1"/>
          </p:cNvSpPr>
          <p:nvPr>
            <p:ph idx="1"/>
          </p:nvPr>
        </p:nvSpPr>
        <p:spPr>
          <a:xfrm>
            <a:off x="6284946" y="3011561"/>
            <a:ext cx="6012942" cy="4538815"/>
          </a:xfrm>
        </p:spPr>
        <p:txBody>
          <a:bodyPr>
            <a:noAutofit/>
          </a:bodyPr>
          <a:lstStyle/>
          <a:p>
            <a:pPr>
              <a:buFont typeface="Wingdings 2" pitchFamily="18" charset="2"/>
              <a:buNone/>
            </a:pPr>
            <a:r>
              <a:rPr lang="en-US" sz="2500" dirty="0">
                <a:solidFill>
                  <a:schemeClr val="bg1"/>
                </a:solidFill>
                <a:latin typeface="Electrolize" panose="02000506000000020004" pitchFamily="2" charset="0"/>
              </a:rPr>
              <a:t>- Schneider Electric - USA</a:t>
            </a:r>
          </a:p>
          <a:p>
            <a:pPr>
              <a:buFont typeface="Wingdings 2" pitchFamily="18" charset="2"/>
              <a:buNone/>
            </a:pPr>
            <a:r>
              <a:rPr lang="en-US" sz="2500" dirty="0">
                <a:solidFill>
                  <a:schemeClr val="bg1"/>
                </a:solidFill>
                <a:latin typeface="Electrolize" panose="02000506000000020004" pitchFamily="2" charset="0"/>
              </a:rPr>
              <a:t>- General Power Systems – USA</a:t>
            </a:r>
          </a:p>
          <a:p>
            <a:pPr>
              <a:buFont typeface="Wingdings 2" pitchFamily="18" charset="2"/>
              <a:buNone/>
            </a:pPr>
            <a:r>
              <a:rPr lang="en-US" sz="2500" dirty="0">
                <a:solidFill>
                  <a:schemeClr val="bg1"/>
                </a:solidFill>
                <a:latin typeface="Electrolize" panose="02000506000000020004" pitchFamily="2" charset="0"/>
              </a:rPr>
              <a:t>- American Solar - USA</a:t>
            </a:r>
          </a:p>
          <a:p>
            <a:pPr>
              <a:buNone/>
            </a:pPr>
            <a:r>
              <a:rPr lang="en-US" sz="2500" dirty="0">
                <a:solidFill>
                  <a:schemeClr val="bg1"/>
                </a:solidFill>
                <a:latin typeface="Electrolize" panose="02000506000000020004" pitchFamily="2" charset="0"/>
              </a:rPr>
              <a:t>- IREM Stabilizers – Italy</a:t>
            </a:r>
          </a:p>
          <a:p>
            <a:pPr>
              <a:buFont typeface="Wingdings 2" pitchFamily="18" charset="2"/>
              <a:buNone/>
            </a:pPr>
            <a:r>
              <a:rPr lang="en-US" sz="2500" dirty="0">
                <a:solidFill>
                  <a:schemeClr val="bg1"/>
                </a:solidFill>
                <a:latin typeface="Electrolize" panose="02000506000000020004" pitchFamily="2" charset="0"/>
              </a:rPr>
              <a:t>- </a:t>
            </a:r>
            <a:r>
              <a:rPr lang="en-US" sz="2500" dirty="0" err="1">
                <a:solidFill>
                  <a:schemeClr val="bg1"/>
                </a:solidFill>
                <a:latin typeface="Electrolize" panose="02000506000000020004" pitchFamily="2" charset="0"/>
              </a:rPr>
              <a:t>Powercare</a:t>
            </a:r>
            <a:r>
              <a:rPr lang="en-US" sz="2500" dirty="0">
                <a:solidFill>
                  <a:schemeClr val="bg1"/>
                </a:solidFill>
                <a:latin typeface="Electrolize" panose="02000506000000020004" pitchFamily="2" charset="0"/>
              </a:rPr>
              <a:t> – China</a:t>
            </a:r>
          </a:p>
          <a:p>
            <a:pPr>
              <a:buFont typeface="Wingdings 2" pitchFamily="18" charset="2"/>
              <a:buNone/>
            </a:pPr>
            <a:r>
              <a:rPr lang="en-US" sz="2500" dirty="0">
                <a:solidFill>
                  <a:schemeClr val="bg1"/>
                </a:solidFill>
                <a:latin typeface="Electrolize" panose="02000506000000020004" pitchFamily="2" charset="0"/>
              </a:rPr>
              <a:t>- Yuasa Batteries – Japan</a:t>
            </a:r>
          </a:p>
          <a:p>
            <a:pPr>
              <a:buFont typeface="Wingdings 2" pitchFamily="18" charset="2"/>
              <a:buNone/>
            </a:pPr>
            <a:r>
              <a:rPr lang="en-US" sz="2500" dirty="0">
                <a:solidFill>
                  <a:schemeClr val="bg1"/>
                </a:solidFill>
                <a:latin typeface="Electrolize" panose="02000506000000020004" pitchFamily="2" charset="0"/>
              </a:rPr>
              <a:t>- </a:t>
            </a:r>
            <a:r>
              <a:rPr lang="en-US" sz="2500" dirty="0" err="1">
                <a:solidFill>
                  <a:schemeClr val="bg1"/>
                </a:solidFill>
                <a:latin typeface="Electrolize" panose="02000506000000020004" pitchFamily="2" charset="0"/>
              </a:rPr>
              <a:t>Newmax</a:t>
            </a:r>
            <a:r>
              <a:rPr lang="en-US" sz="2500" dirty="0">
                <a:solidFill>
                  <a:schemeClr val="bg1"/>
                </a:solidFill>
                <a:latin typeface="Electrolize" panose="02000506000000020004" pitchFamily="2" charset="0"/>
              </a:rPr>
              <a:t> Batteries – South Korea</a:t>
            </a:r>
          </a:p>
          <a:p>
            <a:pPr>
              <a:buFont typeface="Wingdings 2" pitchFamily="18" charset="2"/>
              <a:buNone/>
            </a:pPr>
            <a:r>
              <a:rPr lang="en-US" sz="2500" dirty="0">
                <a:solidFill>
                  <a:schemeClr val="bg1"/>
                </a:solidFill>
                <a:latin typeface="Electrolize" panose="02000506000000020004" pitchFamily="2" charset="0"/>
              </a:rPr>
              <a:t>- Sacred Sun Batteries - China</a:t>
            </a:r>
          </a:p>
          <a:p>
            <a:pPr>
              <a:buFont typeface="Wingdings 2" pitchFamily="18" charset="2"/>
              <a:buNone/>
            </a:pPr>
            <a:r>
              <a:rPr lang="en-US" sz="2500" dirty="0">
                <a:solidFill>
                  <a:schemeClr val="bg1"/>
                </a:solidFill>
                <a:latin typeface="Electrolize" panose="02000506000000020004" pitchFamily="2" charset="0"/>
              </a:rPr>
              <a:t>- Vision Batteries – Vietnam</a:t>
            </a:r>
          </a:p>
        </p:txBody>
      </p:sp>
      <p:cxnSp>
        <p:nvCxnSpPr>
          <p:cNvPr id="5" name="Straight Connector 4"/>
          <p:cNvCxnSpPr/>
          <p:nvPr/>
        </p:nvCxnSpPr>
        <p:spPr>
          <a:xfrm flipH="1">
            <a:off x="1413669" y="8763000"/>
            <a:ext cx="15316200" cy="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497" t="23826" r="15541" b="21606"/>
          <a:stretch/>
        </p:blipFill>
        <p:spPr>
          <a:xfrm>
            <a:off x="15049853" y="344059"/>
            <a:ext cx="1318845" cy="1143000"/>
          </a:xfrm>
          <a:prstGeom prst="rect">
            <a:avLst/>
          </a:prstGeom>
        </p:spPr>
      </p:pic>
      <p:cxnSp>
        <p:nvCxnSpPr>
          <p:cNvPr id="11" name="Straight Connector 10"/>
          <p:cNvCxnSpPr/>
          <p:nvPr/>
        </p:nvCxnSpPr>
        <p:spPr>
          <a:xfrm flipH="1">
            <a:off x="1413669" y="914400"/>
            <a:ext cx="56388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8836" y="2810013"/>
            <a:ext cx="1658202" cy="735783"/>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9250" y="4827811"/>
            <a:ext cx="1703588" cy="32009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12337" y="3108592"/>
            <a:ext cx="1061784" cy="316846"/>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87627" y="3730517"/>
            <a:ext cx="1488245" cy="672159"/>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6168" y="5367123"/>
            <a:ext cx="1940602" cy="374404"/>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4856" y="3971157"/>
            <a:ext cx="1580874" cy="578362"/>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933530" y="5278322"/>
            <a:ext cx="1597356" cy="313346"/>
          </a:xfrm>
          <a:prstGeom prst="rect">
            <a:avLst/>
          </a:prstGeom>
        </p:spPr>
      </p:pic>
      <p:pic>
        <p:nvPicPr>
          <p:cNvPr id="26" name="Picture 25"/>
          <p:cNvPicPr>
            <a:picLocks noChangeAspect="1"/>
          </p:cNvPicPr>
          <p:nvPr/>
        </p:nvPicPr>
        <p:blipFill rotWithShape="1">
          <a:blip r:embed="rId10">
            <a:extLst>
              <a:ext uri="{28A0092B-C50C-407E-A947-70E740481C1C}">
                <a14:useLocalDpi xmlns:a14="http://schemas.microsoft.com/office/drawing/2010/main" val="0"/>
              </a:ext>
            </a:extLst>
          </a:blip>
          <a:srcRect t="25542" b="24458"/>
          <a:stretch/>
        </p:blipFill>
        <p:spPr>
          <a:xfrm>
            <a:off x="11933530" y="5721164"/>
            <a:ext cx="1843267" cy="378107"/>
          </a:xfrm>
          <a:prstGeom prst="rect">
            <a:avLst/>
          </a:prstGeom>
        </p:spPr>
      </p:pic>
      <p:pic>
        <p:nvPicPr>
          <p:cNvPr id="27" name="Picture 26"/>
          <p:cNvPicPr>
            <a:picLocks noChangeAspect="1"/>
          </p:cNvPicPr>
          <p:nvPr/>
        </p:nvPicPr>
        <p:blipFill rotWithShape="1">
          <a:blip r:embed="rId11" cstate="print">
            <a:extLst>
              <a:ext uri="{28A0092B-C50C-407E-A947-70E740481C1C}">
                <a14:useLocalDpi xmlns:a14="http://schemas.microsoft.com/office/drawing/2010/main" val="0"/>
              </a:ext>
            </a:extLst>
          </a:blip>
          <a:srcRect l="11111" t="21667" r="11111" b="36666"/>
          <a:stretch/>
        </p:blipFill>
        <p:spPr>
          <a:xfrm>
            <a:off x="11787627" y="2706482"/>
            <a:ext cx="1069863" cy="382094"/>
          </a:xfrm>
          <a:prstGeom prst="rect">
            <a:avLst/>
          </a:prstGeom>
        </p:spPr>
      </p:pic>
      <p:pic>
        <p:nvPicPr>
          <p:cNvPr id="16" name="Picture 15"/>
          <p:cNvPicPr>
            <a:picLocks noChangeAspect="1"/>
          </p:cNvPicPr>
          <p:nvPr/>
        </p:nvPicPr>
        <p:blipFill rotWithShape="1">
          <a:blip r:embed="rId12" cstate="print">
            <a:extLst>
              <a:ext uri="{28A0092B-C50C-407E-A947-70E740481C1C}">
                <a14:useLocalDpi xmlns:a14="http://schemas.microsoft.com/office/drawing/2010/main" val="0"/>
              </a:ext>
            </a:extLst>
          </a:blip>
          <a:srcRect l="6478" t="28449" r="12460" b="29127"/>
          <a:stretch/>
        </p:blipFill>
        <p:spPr>
          <a:xfrm>
            <a:off x="3747034" y="5890987"/>
            <a:ext cx="2118006" cy="554245"/>
          </a:xfrm>
          <a:prstGeom prst="rect">
            <a:avLst/>
          </a:prstGeom>
        </p:spPr>
      </p:pic>
      <p:pic>
        <p:nvPicPr>
          <p:cNvPr id="17" name="Picture 16"/>
          <p:cNvPicPr>
            <a:picLocks noChangeAspect="1"/>
          </p:cNvPicPr>
          <p:nvPr/>
        </p:nvPicPr>
        <p:blipFill rotWithShape="1">
          <a:blip r:embed="rId13" cstate="print">
            <a:extLst>
              <a:ext uri="{28A0092B-C50C-407E-A947-70E740481C1C}">
                <a14:useLocalDpi xmlns:a14="http://schemas.microsoft.com/office/drawing/2010/main" val="0"/>
              </a:ext>
            </a:extLst>
          </a:blip>
          <a:srcRect t="23436" b="26831"/>
          <a:stretch/>
        </p:blipFill>
        <p:spPr>
          <a:xfrm>
            <a:off x="3287560" y="4860098"/>
            <a:ext cx="1336060" cy="391997"/>
          </a:xfrm>
          <a:prstGeom prst="rect">
            <a:avLst/>
          </a:prstGeom>
        </p:spPr>
      </p:pic>
      <p:pic>
        <p:nvPicPr>
          <p:cNvPr id="28" name="Picture 27"/>
          <p:cNvPicPr>
            <a:picLocks noChangeAspect="1"/>
          </p:cNvPicPr>
          <p:nvPr/>
        </p:nvPicPr>
        <p:blipFill rotWithShape="1">
          <a:blip r:embed="rId14" cstate="print">
            <a:extLst>
              <a:ext uri="{28A0092B-C50C-407E-A947-70E740481C1C}">
                <a14:useLocalDpi xmlns:a14="http://schemas.microsoft.com/office/drawing/2010/main" val="0"/>
              </a:ext>
            </a:extLst>
          </a:blip>
          <a:srcRect l="19375" r="20625"/>
          <a:stretch/>
        </p:blipFill>
        <p:spPr>
          <a:xfrm>
            <a:off x="4864124" y="6594312"/>
            <a:ext cx="1305874" cy="725486"/>
          </a:xfrm>
          <a:prstGeom prst="rect">
            <a:avLst/>
          </a:prstGeom>
        </p:spPr>
      </p:pic>
      <p:pic>
        <p:nvPicPr>
          <p:cNvPr id="29" name="Picture 28"/>
          <p:cNvPicPr>
            <a:picLocks noChangeAspect="1"/>
          </p:cNvPicPr>
          <p:nvPr/>
        </p:nvPicPr>
        <p:blipFill rotWithShape="1">
          <a:blip r:embed="rId15" cstate="print">
            <a:extLst>
              <a:ext uri="{28A0092B-C50C-407E-A947-70E740481C1C}">
                <a14:useLocalDpi xmlns:a14="http://schemas.microsoft.com/office/drawing/2010/main" val="0"/>
              </a:ext>
            </a:extLst>
          </a:blip>
          <a:srcRect l="31865" t="15063" r="31771" b="15673"/>
          <a:stretch/>
        </p:blipFill>
        <p:spPr>
          <a:xfrm>
            <a:off x="3687570" y="6594692"/>
            <a:ext cx="710784" cy="710784"/>
          </a:xfrm>
          <a:prstGeom prst="rect">
            <a:avLst/>
          </a:prstGeom>
        </p:spPr>
      </p:pic>
      <p:pic>
        <p:nvPicPr>
          <p:cNvPr id="30" name="Picture 29"/>
          <p:cNvPicPr>
            <a:picLocks noChangeAspect="1"/>
          </p:cNvPicPr>
          <p:nvPr/>
        </p:nvPicPr>
        <p:blipFill rotWithShape="1">
          <a:blip r:embed="rId16">
            <a:extLst>
              <a:ext uri="{28A0092B-C50C-407E-A947-70E740481C1C}">
                <a14:useLocalDpi xmlns:a14="http://schemas.microsoft.com/office/drawing/2010/main" val="0"/>
              </a:ext>
            </a:extLst>
          </a:blip>
          <a:srcRect l="9704" t="31619" r="5841" b="35944"/>
          <a:stretch/>
        </p:blipFill>
        <p:spPr>
          <a:xfrm>
            <a:off x="11889403" y="6168110"/>
            <a:ext cx="2061362" cy="433971"/>
          </a:xfrm>
          <a:prstGeom prst="rect">
            <a:avLst/>
          </a:prstGeom>
        </p:spPr>
      </p:pic>
      <p:pic>
        <p:nvPicPr>
          <p:cNvPr id="31" name="Picture 30"/>
          <p:cNvPicPr>
            <a:picLocks noChangeAspect="1"/>
          </p:cNvPicPr>
          <p:nvPr/>
        </p:nvPicPr>
        <p:blipFill rotWithShape="1">
          <a:blip r:embed="rId17">
            <a:extLst>
              <a:ext uri="{28A0092B-C50C-407E-A947-70E740481C1C}">
                <a14:useLocalDpi xmlns:a14="http://schemas.microsoft.com/office/drawing/2010/main" val="0"/>
              </a:ext>
            </a:extLst>
          </a:blip>
          <a:srcRect t="24391" b="27704"/>
          <a:stretch/>
        </p:blipFill>
        <p:spPr>
          <a:xfrm>
            <a:off x="4766469" y="4854598"/>
            <a:ext cx="1518477" cy="397498"/>
          </a:xfrm>
          <a:prstGeom prst="rect">
            <a:avLst/>
          </a:prstGeom>
        </p:spPr>
      </p:pic>
      <p:pic>
        <p:nvPicPr>
          <p:cNvPr id="6145" name="Picture 6144"/>
          <p:cNvPicPr>
            <a:picLocks noChangeAspect="1"/>
          </p:cNvPicPr>
          <p:nvPr/>
        </p:nvPicPr>
        <p:blipFill rotWithShape="1">
          <a:blip r:embed="rId18">
            <a:extLst>
              <a:ext uri="{28A0092B-C50C-407E-A947-70E740481C1C}">
                <a14:useLocalDpi xmlns:a14="http://schemas.microsoft.com/office/drawing/2010/main" val="0"/>
              </a:ext>
            </a:extLst>
          </a:blip>
          <a:srcRect t="28378" b="33784"/>
          <a:stretch/>
        </p:blipFill>
        <p:spPr>
          <a:xfrm>
            <a:off x="12071717" y="6674993"/>
            <a:ext cx="1609725" cy="533400"/>
          </a:xfrm>
          <a:prstGeom prst="rect">
            <a:avLst/>
          </a:prstGeom>
        </p:spPr>
      </p:pic>
      <p:pic>
        <p:nvPicPr>
          <p:cNvPr id="32" name="Picture 31"/>
          <p:cNvPicPr>
            <a:picLocks noChangeAspect="1"/>
          </p:cNvPicPr>
          <p:nvPr/>
        </p:nvPicPr>
        <p:blipFill rotWithShape="1">
          <a:blip r:embed="rId19" cstate="print">
            <a:extLst>
              <a:ext uri="{28A0092B-C50C-407E-A947-70E740481C1C}">
                <a14:useLocalDpi xmlns:a14="http://schemas.microsoft.com/office/drawing/2010/main" val="0"/>
              </a:ext>
            </a:extLst>
          </a:blip>
          <a:srcRect l="23054" t="25234" r="15264" b="20561"/>
          <a:stretch/>
        </p:blipFill>
        <p:spPr>
          <a:xfrm>
            <a:off x="7040316" y="3962400"/>
            <a:ext cx="3072304" cy="2699904"/>
          </a:xfrm>
          <a:prstGeom prst="rect">
            <a:avLst/>
          </a:prstGeom>
          <a:ln>
            <a:noFill/>
          </a:ln>
          <a:effectLst/>
          <a:scene3d>
            <a:camera prst="orthographicFront">
              <a:rot lat="0" lon="0" rev="0"/>
            </a:camera>
            <a:lightRig rig="chilly" dir="t">
              <a:rot lat="0" lon="0" rev="18480000"/>
            </a:lightRig>
          </a:scene3d>
          <a:sp3d prstMaterial="clear">
            <a:bevelT h="63500"/>
          </a:sp3d>
        </p:spPr>
      </p:pic>
    </p:spTree>
    <p:extLst>
      <p:ext uri="{BB962C8B-B14F-4D97-AF65-F5344CB8AC3E}">
        <p14:creationId xmlns:p14="http://schemas.microsoft.com/office/powerpoint/2010/main" val="396937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4"/>
                                        </p:tgtEl>
                                      </p:cBhvr>
                                    </p:animEffect>
                                    <p:animScale>
                                      <p:cBhvr>
                                        <p:cTn id="10" dur="250" autoRev="1" fill="hold"/>
                                        <p:tgtEl>
                                          <p:spTgt spid="24"/>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31"/>
                                        </p:tgtEl>
                                      </p:cBhvr>
                                    </p:animEffect>
                                    <p:animScale>
                                      <p:cBhvr>
                                        <p:cTn id="13" dur="250" autoRev="1" fill="hold"/>
                                        <p:tgtEl>
                                          <p:spTgt spid="31"/>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17"/>
                                        </p:tgtEl>
                                      </p:cBhvr>
                                    </p:animEffect>
                                    <p:animScale>
                                      <p:cBhvr>
                                        <p:cTn id="16" dur="250" autoRev="1" fill="hold"/>
                                        <p:tgtEl>
                                          <p:spTgt spid="17"/>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22"/>
                                        </p:tgtEl>
                                      </p:cBhvr>
                                    </p:animEffect>
                                    <p:animScale>
                                      <p:cBhvr>
                                        <p:cTn id="19" dur="250" autoRev="1" fill="hold"/>
                                        <p:tgtEl>
                                          <p:spTgt spid="22"/>
                                        </p:tgtEl>
                                      </p:cBhvr>
                                      <p:by x="105000" y="105000"/>
                                    </p:animScale>
                                  </p:childTnLst>
                                </p:cTn>
                              </p:par>
                              <p:par>
                                <p:cTn id="20" presetID="26" presetClass="emph" presetSubtype="0" fill="hold" nodeType="withEffect">
                                  <p:stCondLst>
                                    <p:cond delay="0"/>
                                  </p:stCondLst>
                                  <p:childTnLst>
                                    <p:animEffect transition="out" filter="fade">
                                      <p:cBhvr>
                                        <p:cTn id="21" dur="500" tmFilter="0, 0; .2, .5; .8, .5; 1, 0"/>
                                        <p:tgtEl>
                                          <p:spTgt spid="16"/>
                                        </p:tgtEl>
                                      </p:cBhvr>
                                    </p:animEffect>
                                    <p:animScale>
                                      <p:cBhvr>
                                        <p:cTn id="22" dur="250" autoRev="1" fill="hold"/>
                                        <p:tgtEl>
                                          <p:spTgt spid="16"/>
                                        </p:tgtEl>
                                      </p:cBhvr>
                                      <p:by x="105000" y="105000"/>
                                    </p:animScale>
                                  </p:childTnLst>
                                </p:cTn>
                              </p:par>
                              <p:par>
                                <p:cTn id="23" presetID="26" presetClass="emph" presetSubtype="0" fill="hold" nodeType="withEffect">
                                  <p:stCondLst>
                                    <p:cond delay="0"/>
                                  </p:stCondLst>
                                  <p:childTnLst>
                                    <p:animEffect transition="out" filter="fade">
                                      <p:cBhvr>
                                        <p:cTn id="24" dur="500" tmFilter="0, 0; .2, .5; .8, .5; 1, 0"/>
                                        <p:tgtEl>
                                          <p:spTgt spid="29"/>
                                        </p:tgtEl>
                                      </p:cBhvr>
                                    </p:animEffect>
                                    <p:animScale>
                                      <p:cBhvr>
                                        <p:cTn id="25" dur="250" autoRev="1" fill="hold"/>
                                        <p:tgtEl>
                                          <p:spTgt spid="29"/>
                                        </p:tgtEl>
                                      </p:cBhvr>
                                      <p:by x="105000" y="105000"/>
                                    </p:animScale>
                                  </p:childTnLst>
                                </p:cTn>
                              </p:par>
                              <p:par>
                                <p:cTn id="26" presetID="26" presetClass="emph" presetSubtype="0" fill="hold" nodeType="withEffect">
                                  <p:stCondLst>
                                    <p:cond delay="0"/>
                                  </p:stCondLst>
                                  <p:childTnLst>
                                    <p:animEffect transition="out" filter="fade">
                                      <p:cBhvr>
                                        <p:cTn id="27" dur="500" tmFilter="0, 0; .2, .5; .8, .5; 1, 0"/>
                                        <p:tgtEl>
                                          <p:spTgt spid="28"/>
                                        </p:tgtEl>
                                      </p:cBhvr>
                                    </p:animEffect>
                                    <p:animScale>
                                      <p:cBhvr>
                                        <p:cTn id="28" dur="250" autoRev="1" fill="hold"/>
                                        <p:tgtEl>
                                          <p:spTgt spid="28"/>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27"/>
                                        </p:tgtEl>
                                      </p:cBhvr>
                                    </p:animEffect>
                                    <p:animScale>
                                      <p:cBhvr>
                                        <p:cTn id="33" dur="250" autoRev="1" fill="hold"/>
                                        <p:tgtEl>
                                          <p:spTgt spid="27"/>
                                        </p:tgtEl>
                                      </p:cBhvr>
                                      <p:by x="105000" y="105000"/>
                                    </p:animScale>
                                  </p:childTnLst>
                                </p:cTn>
                              </p:par>
                              <p:par>
                                <p:cTn id="34" presetID="26" presetClass="emph" presetSubtype="0" fill="hold" nodeType="withEffect">
                                  <p:stCondLst>
                                    <p:cond delay="0"/>
                                  </p:stCondLst>
                                  <p:childTnLst>
                                    <p:animEffect transition="out" filter="fade">
                                      <p:cBhvr>
                                        <p:cTn id="35" dur="500" tmFilter="0, 0; .2, .5; .8, .5; 1, 0"/>
                                        <p:tgtEl>
                                          <p:spTgt spid="20"/>
                                        </p:tgtEl>
                                      </p:cBhvr>
                                    </p:animEffect>
                                    <p:animScale>
                                      <p:cBhvr>
                                        <p:cTn id="36" dur="250" autoRev="1" fill="hold"/>
                                        <p:tgtEl>
                                          <p:spTgt spid="20"/>
                                        </p:tgtEl>
                                      </p:cBhvr>
                                      <p:by x="105000" y="105000"/>
                                    </p:animScale>
                                  </p:childTnLst>
                                </p:cTn>
                              </p:par>
                              <p:par>
                                <p:cTn id="37" presetID="26" presetClass="emph" presetSubtype="0" fill="hold" nodeType="withEffect">
                                  <p:stCondLst>
                                    <p:cond delay="0"/>
                                  </p:stCondLst>
                                  <p:childTnLst>
                                    <p:animEffect transition="out" filter="fade">
                                      <p:cBhvr>
                                        <p:cTn id="38" dur="500" tmFilter="0, 0; .2, .5; .8, .5; 1, 0"/>
                                        <p:tgtEl>
                                          <p:spTgt spid="21"/>
                                        </p:tgtEl>
                                      </p:cBhvr>
                                    </p:animEffect>
                                    <p:animScale>
                                      <p:cBhvr>
                                        <p:cTn id="39" dur="250" autoRev="1" fill="hold"/>
                                        <p:tgtEl>
                                          <p:spTgt spid="21"/>
                                        </p:tgtEl>
                                      </p:cBhvr>
                                      <p:by x="105000" y="105000"/>
                                    </p:animScale>
                                  </p:childTnLst>
                                </p:cTn>
                              </p:par>
                              <p:par>
                                <p:cTn id="40" presetID="26" presetClass="emph" presetSubtype="0" fill="hold" nodeType="withEffect">
                                  <p:stCondLst>
                                    <p:cond delay="0"/>
                                  </p:stCondLst>
                                  <p:childTnLst>
                                    <p:animEffect transition="out" filter="fade">
                                      <p:cBhvr>
                                        <p:cTn id="41" dur="500" tmFilter="0, 0; .2, .5; .8, .5; 1, 0"/>
                                        <p:tgtEl>
                                          <p:spTgt spid="19"/>
                                        </p:tgtEl>
                                      </p:cBhvr>
                                    </p:animEffect>
                                    <p:animScale>
                                      <p:cBhvr>
                                        <p:cTn id="42" dur="250" autoRev="1" fill="hold"/>
                                        <p:tgtEl>
                                          <p:spTgt spid="19"/>
                                        </p:tgtEl>
                                      </p:cBhvr>
                                      <p:by x="105000" y="105000"/>
                                    </p:animScale>
                                  </p:childTnLst>
                                </p:cTn>
                              </p:par>
                              <p:par>
                                <p:cTn id="43" presetID="26" presetClass="emph" presetSubtype="0" fill="hold" nodeType="withEffect">
                                  <p:stCondLst>
                                    <p:cond delay="0"/>
                                  </p:stCondLst>
                                  <p:childTnLst>
                                    <p:animEffect transition="out" filter="fade">
                                      <p:cBhvr>
                                        <p:cTn id="44" dur="500" tmFilter="0, 0; .2, .5; .8, .5; 1, 0"/>
                                        <p:tgtEl>
                                          <p:spTgt spid="25"/>
                                        </p:tgtEl>
                                      </p:cBhvr>
                                    </p:animEffect>
                                    <p:animScale>
                                      <p:cBhvr>
                                        <p:cTn id="45" dur="250" autoRev="1" fill="hold"/>
                                        <p:tgtEl>
                                          <p:spTgt spid="25"/>
                                        </p:tgtEl>
                                      </p:cBhvr>
                                      <p:by x="105000" y="105000"/>
                                    </p:animScale>
                                  </p:childTnLst>
                                </p:cTn>
                              </p:par>
                              <p:par>
                                <p:cTn id="46" presetID="26" presetClass="emph" presetSubtype="0" fill="hold" nodeType="withEffect">
                                  <p:stCondLst>
                                    <p:cond delay="0"/>
                                  </p:stCondLst>
                                  <p:childTnLst>
                                    <p:animEffect transition="out" filter="fade">
                                      <p:cBhvr>
                                        <p:cTn id="47" dur="500" tmFilter="0, 0; .2, .5; .8, .5; 1, 0"/>
                                        <p:tgtEl>
                                          <p:spTgt spid="26"/>
                                        </p:tgtEl>
                                      </p:cBhvr>
                                    </p:animEffect>
                                    <p:animScale>
                                      <p:cBhvr>
                                        <p:cTn id="48" dur="250" autoRev="1" fill="hold"/>
                                        <p:tgtEl>
                                          <p:spTgt spid="26"/>
                                        </p:tgtEl>
                                      </p:cBhvr>
                                      <p:by x="105000" y="105000"/>
                                    </p:animScale>
                                  </p:childTnLst>
                                </p:cTn>
                              </p:par>
                              <p:par>
                                <p:cTn id="49" presetID="26" presetClass="emph" presetSubtype="0" fill="hold" nodeType="withEffect">
                                  <p:stCondLst>
                                    <p:cond delay="0"/>
                                  </p:stCondLst>
                                  <p:childTnLst>
                                    <p:animEffect transition="out" filter="fade">
                                      <p:cBhvr>
                                        <p:cTn id="50" dur="500" tmFilter="0, 0; .2, .5; .8, .5; 1, 0"/>
                                        <p:tgtEl>
                                          <p:spTgt spid="30"/>
                                        </p:tgtEl>
                                      </p:cBhvr>
                                    </p:animEffect>
                                    <p:animScale>
                                      <p:cBhvr>
                                        <p:cTn id="51" dur="250" autoRev="1" fill="hold"/>
                                        <p:tgtEl>
                                          <p:spTgt spid="30"/>
                                        </p:tgtEl>
                                      </p:cBhvr>
                                      <p:by x="105000" y="105000"/>
                                    </p:animScale>
                                  </p:childTnLst>
                                </p:cTn>
                              </p:par>
                              <p:par>
                                <p:cTn id="52" presetID="26" presetClass="emph" presetSubtype="0" fill="hold" nodeType="withEffect">
                                  <p:stCondLst>
                                    <p:cond delay="0"/>
                                  </p:stCondLst>
                                  <p:childTnLst>
                                    <p:animEffect transition="out" filter="fade">
                                      <p:cBhvr>
                                        <p:cTn id="53" dur="500" tmFilter="0, 0; .2, .5; .8, .5; 1, 0"/>
                                        <p:tgtEl>
                                          <p:spTgt spid="6145"/>
                                        </p:tgtEl>
                                      </p:cBhvr>
                                    </p:animEffect>
                                    <p:animScale>
                                      <p:cBhvr>
                                        <p:cTn id="54" dur="250" autoRev="1" fill="hold"/>
                                        <p:tgtEl>
                                          <p:spTgt spid="614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216513" y="486934"/>
            <a:ext cx="2719911" cy="857250"/>
          </a:xfrm>
        </p:spPr>
        <p:txBody>
          <a:bodyPr>
            <a:normAutofit/>
          </a:bodyPr>
          <a:lstStyle/>
          <a:p>
            <a:pPr algn="l"/>
            <a:r>
              <a:rPr lang="en-US" sz="3300" dirty="0" smtClean="0">
                <a:solidFill>
                  <a:srgbClr val="002060"/>
                </a:solidFill>
                <a:latin typeface="Electrolize" panose="02000506000000020004" pitchFamily="2" charset="0"/>
              </a:rPr>
              <a:t>UPS</a:t>
            </a:r>
          </a:p>
        </p:txBody>
      </p:sp>
      <p:sp>
        <p:nvSpPr>
          <p:cNvPr id="6147" name="Content Placeholder 2"/>
          <p:cNvSpPr>
            <a:spLocks noGrp="1"/>
          </p:cNvSpPr>
          <p:nvPr>
            <p:ph idx="1"/>
          </p:nvPr>
        </p:nvSpPr>
        <p:spPr>
          <a:xfrm>
            <a:off x="11357861" y="2887731"/>
            <a:ext cx="5181600" cy="3492089"/>
          </a:xfrm>
        </p:spPr>
        <p:txBody>
          <a:bodyPr>
            <a:noAutofit/>
          </a:bodyPr>
          <a:lstStyle/>
          <a:p>
            <a:pPr marL="130969" indent="-28575">
              <a:buNone/>
            </a:pPr>
            <a:r>
              <a:rPr lang="en-US" sz="2500" dirty="0">
                <a:solidFill>
                  <a:schemeClr val="bg1"/>
                </a:solidFill>
                <a:latin typeface="Electrolize" panose="02000506000000020004" pitchFamily="2" charset="0"/>
              </a:rPr>
              <a:t>- </a:t>
            </a:r>
            <a:r>
              <a:rPr lang="en-US" sz="2500" b="1" dirty="0">
                <a:solidFill>
                  <a:schemeClr val="bg1"/>
                </a:solidFill>
                <a:latin typeface="Electrolize" panose="02000506000000020004" pitchFamily="2" charset="0"/>
              </a:rPr>
              <a:t>Standard &amp; Long Back-up.</a:t>
            </a:r>
            <a:br>
              <a:rPr lang="en-US" sz="2500" b="1" dirty="0">
                <a:solidFill>
                  <a:schemeClr val="bg1"/>
                </a:solidFill>
                <a:latin typeface="Electrolize" panose="02000506000000020004" pitchFamily="2" charset="0"/>
              </a:rPr>
            </a:br>
            <a:r>
              <a:rPr lang="en-US" sz="2500" dirty="0">
                <a:solidFill>
                  <a:schemeClr val="bg1"/>
                </a:solidFill>
                <a:latin typeface="Electrolize" panose="02000506000000020004" pitchFamily="2" charset="0"/>
              </a:rPr>
              <a:t>From 600 VA – 1000 kVA</a:t>
            </a:r>
          </a:p>
          <a:p>
            <a:pPr marL="88106" indent="14288">
              <a:buNone/>
            </a:pPr>
            <a:r>
              <a:rPr lang="en-US" sz="2500" dirty="0">
                <a:solidFill>
                  <a:schemeClr val="bg1"/>
                </a:solidFill>
                <a:latin typeface="Electrolize" panose="02000506000000020004" pitchFamily="2" charset="0"/>
              </a:rPr>
              <a:t/>
            </a:r>
            <a:br>
              <a:rPr lang="en-US" sz="2500" dirty="0">
                <a:solidFill>
                  <a:schemeClr val="bg1"/>
                </a:solidFill>
                <a:latin typeface="Electrolize" panose="02000506000000020004" pitchFamily="2" charset="0"/>
              </a:rPr>
            </a:br>
            <a:r>
              <a:rPr lang="en-US" sz="2500" dirty="0">
                <a:solidFill>
                  <a:schemeClr val="bg1"/>
                </a:solidFill>
                <a:latin typeface="Electrolize" panose="02000506000000020004" pitchFamily="2" charset="0"/>
              </a:rPr>
              <a:t>- General Power Systems - USA</a:t>
            </a:r>
          </a:p>
          <a:p>
            <a:pPr>
              <a:buFont typeface="Wingdings 2" pitchFamily="18" charset="2"/>
              <a:buNone/>
            </a:pPr>
            <a:r>
              <a:rPr lang="en-US" sz="2500" dirty="0">
                <a:solidFill>
                  <a:schemeClr val="bg1"/>
                </a:solidFill>
                <a:latin typeface="Electrolize" panose="02000506000000020004" pitchFamily="2" charset="0"/>
              </a:rPr>
              <a:t>- Schneider Electric – USA</a:t>
            </a:r>
          </a:p>
          <a:p>
            <a:pPr>
              <a:buFont typeface="Wingdings 2" pitchFamily="18" charset="2"/>
              <a:buNone/>
            </a:pPr>
            <a:r>
              <a:rPr lang="en-US" sz="2500" dirty="0">
                <a:solidFill>
                  <a:schemeClr val="bg1"/>
                </a:solidFill>
                <a:latin typeface="Electrolize" panose="02000506000000020004" pitchFamily="2" charset="0"/>
              </a:rPr>
              <a:t>- </a:t>
            </a:r>
            <a:r>
              <a:rPr lang="en-US" sz="2500" dirty="0" err="1">
                <a:solidFill>
                  <a:schemeClr val="bg1"/>
                </a:solidFill>
                <a:latin typeface="Electrolize" panose="02000506000000020004" pitchFamily="2" charset="0"/>
              </a:rPr>
              <a:t>Powercare</a:t>
            </a:r>
            <a:r>
              <a:rPr lang="en-US" sz="2500" dirty="0">
                <a:solidFill>
                  <a:schemeClr val="bg1"/>
                </a:solidFill>
                <a:latin typeface="Electrolize" panose="02000506000000020004" pitchFamily="2" charset="0"/>
              </a:rPr>
              <a:t> - China</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3054" t="25234" r="15264" b="20561"/>
          <a:stretch/>
        </p:blipFill>
        <p:spPr>
          <a:xfrm>
            <a:off x="6407037" y="3396096"/>
            <a:ext cx="5087729" cy="4471035"/>
          </a:xfrm>
          <a:prstGeom prst="rect">
            <a:avLst/>
          </a:prstGeom>
          <a:ln>
            <a:noFill/>
          </a:ln>
          <a:effectLst/>
          <a:scene3d>
            <a:camera prst="orthographicFront">
              <a:rot lat="0" lon="0" rev="0"/>
            </a:camera>
            <a:lightRig rig="chilly" dir="t">
              <a:rot lat="0" lon="0" rev="18480000"/>
            </a:lightRig>
          </a:scene3d>
          <a:sp3d prstMaterial="clear">
            <a:bevelT h="63500"/>
          </a:sp3d>
        </p:spPr>
      </p:pic>
      <p:cxnSp>
        <p:nvCxnSpPr>
          <p:cNvPr id="5" name="Straight Connector 4"/>
          <p:cNvCxnSpPr/>
          <p:nvPr/>
        </p:nvCxnSpPr>
        <p:spPr>
          <a:xfrm flipH="1">
            <a:off x="1413669" y="8763000"/>
            <a:ext cx="15316200" cy="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497" t="23826" r="15541" b="21606"/>
          <a:stretch/>
        </p:blipFill>
        <p:spPr>
          <a:xfrm>
            <a:off x="15049853" y="344059"/>
            <a:ext cx="1318845" cy="1143000"/>
          </a:xfrm>
          <a:prstGeom prst="rect">
            <a:avLst/>
          </a:prstGeom>
        </p:spPr>
      </p:pic>
      <p:cxnSp>
        <p:nvCxnSpPr>
          <p:cNvPr id="11" name="Straight Connector 10"/>
          <p:cNvCxnSpPr/>
          <p:nvPr/>
        </p:nvCxnSpPr>
        <p:spPr>
          <a:xfrm flipH="1">
            <a:off x="1413669" y="914400"/>
            <a:ext cx="56388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rotWithShape="1">
          <a:blip r:embed="rId4">
            <a:extLst>
              <a:ext uri="{28A0092B-C50C-407E-A947-70E740481C1C}">
                <a14:useLocalDpi xmlns:a14="http://schemas.microsoft.com/office/drawing/2010/main" val="0"/>
              </a:ext>
            </a:extLst>
          </a:blip>
          <a:srcRect l="5299" t="3473" r="6005" b="3378"/>
          <a:stretch/>
        </p:blipFill>
        <p:spPr>
          <a:xfrm>
            <a:off x="1108869" y="2419038"/>
            <a:ext cx="7156752" cy="4622069"/>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96069" y="7010400"/>
            <a:ext cx="1321677" cy="586459"/>
          </a:xfrm>
          <a:prstGeom prst="rect">
            <a:avLst/>
          </a:prstGeom>
        </p:spPr>
      </p:pic>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98464" y="7181750"/>
            <a:ext cx="1703588" cy="320090"/>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82571" y="7382344"/>
            <a:ext cx="1061784" cy="316846"/>
          </a:xfrm>
          <a:prstGeom prst="rect">
            <a:avLst/>
          </a:prstGeom>
        </p:spPr>
      </p:pic>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11111" t="21667" r="11111" b="36666"/>
          <a:stretch/>
        </p:blipFill>
        <p:spPr>
          <a:xfrm>
            <a:off x="11357861" y="6980234"/>
            <a:ext cx="1069863" cy="382094"/>
          </a:xfrm>
          <a:prstGeom prst="rect">
            <a:avLst/>
          </a:prstGeom>
        </p:spPr>
      </p:pic>
    </p:spTree>
    <p:extLst>
      <p:ext uri="{BB962C8B-B14F-4D97-AF65-F5344CB8AC3E}">
        <p14:creationId xmlns:p14="http://schemas.microsoft.com/office/powerpoint/2010/main" val="421501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66537" y="5537969"/>
            <a:ext cx="2781302" cy="122181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2459" y="3411862"/>
            <a:ext cx="2989592" cy="2178346"/>
          </a:xfrm>
          <a:prstGeom prst="rect">
            <a:avLst/>
          </a:prstGeom>
        </p:spPr>
      </p:pic>
      <p:sp>
        <p:nvSpPr>
          <p:cNvPr id="6146" name="Title 1"/>
          <p:cNvSpPr>
            <a:spLocks noGrp="1"/>
          </p:cNvSpPr>
          <p:nvPr>
            <p:ph type="title"/>
          </p:nvPr>
        </p:nvSpPr>
        <p:spPr>
          <a:xfrm>
            <a:off x="7216513" y="486934"/>
            <a:ext cx="2719911" cy="857250"/>
          </a:xfrm>
        </p:spPr>
        <p:txBody>
          <a:bodyPr>
            <a:normAutofit/>
          </a:bodyPr>
          <a:lstStyle/>
          <a:p>
            <a:pPr algn="l"/>
            <a:r>
              <a:rPr lang="en-US" sz="3300" dirty="0" smtClean="0">
                <a:solidFill>
                  <a:srgbClr val="002060"/>
                </a:solidFill>
                <a:latin typeface="Electrolize" panose="02000506000000020004" pitchFamily="2" charset="0"/>
              </a:rPr>
              <a:t>Batteries</a:t>
            </a:r>
          </a:p>
        </p:txBody>
      </p:sp>
      <p:sp>
        <p:nvSpPr>
          <p:cNvPr id="6147" name="Content Placeholder 2"/>
          <p:cNvSpPr>
            <a:spLocks noGrp="1"/>
          </p:cNvSpPr>
          <p:nvPr>
            <p:ph idx="1"/>
          </p:nvPr>
        </p:nvSpPr>
        <p:spPr>
          <a:xfrm>
            <a:off x="11357861" y="2653200"/>
            <a:ext cx="5181600" cy="4159093"/>
          </a:xfrm>
        </p:spPr>
        <p:txBody>
          <a:bodyPr>
            <a:noAutofit/>
          </a:bodyPr>
          <a:lstStyle/>
          <a:p>
            <a:pPr marL="130969" indent="-28575">
              <a:buNone/>
            </a:pPr>
            <a:r>
              <a:rPr lang="en-US" sz="2500" b="1" dirty="0">
                <a:solidFill>
                  <a:schemeClr val="bg1"/>
                </a:solidFill>
                <a:latin typeface="Electrolize" panose="02000506000000020004" pitchFamily="2" charset="0"/>
              </a:rPr>
              <a:t>Lithium-ion, SLA, GEL, Deep Cycle.</a:t>
            </a:r>
            <a:br>
              <a:rPr lang="en-US" sz="2500" b="1" dirty="0">
                <a:solidFill>
                  <a:schemeClr val="bg1"/>
                </a:solidFill>
                <a:latin typeface="Electrolize" panose="02000506000000020004" pitchFamily="2" charset="0"/>
              </a:rPr>
            </a:br>
            <a:r>
              <a:rPr lang="en-US" sz="2500" dirty="0">
                <a:solidFill>
                  <a:schemeClr val="bg1"/>
                </a:solidFill>
                <a:latin typeface="Electrolize" panose="02000506000000020004" pitchFamily="2" charset="0"/>
              </a:rPr>
              <a:t>From 12v5A – 12v250A</a:t>
            </a:r>
            <a:br>
              <a:rPr lang="en-US" sz="2500" dirty="0">
                <a:solidFill>
                  <a:schemeClr val="bg1"/>
                </a:solidFill>
                <a:latin typeface="Electrolize" panose="02000506000000020004" pitchFamily="2" charset="0"/>
              </a:rPr>
            </a:br>
            <a:endParaRPr lang="en-US" sz="2500" dirty="0">
              <a:solidFill>
                <a:schemeClr val="bg1"/>
              </a:solidFill>
              <a:latin typeface="Electrolize" panose="02000506000000020004" pitchFamily="2" charset="0"/>
            </a:endParaRPr>
          </a:p>
          <a:p>
            <a:pPr>
              <a:buFont typeface="Wingdings 2" pitchFamily="18" charset="2"/>
              <a:buNone/>
            </a:pPr>
            <a:r>
              <a:rPr lang="en-US" sz="2500" dirty="0">
                <a:solidFill>
                  <a:schemeClr val="bg1"/>
                </a:solidFill>
                <a:latin typeface="Electrolize" panose="02000506000000020004" pitchFamily="2" charset="0"/>
              </a:rPr>
              <a:t>- American Solar - USA</a:t>
            </a:r>
          </a:p>
          <a:p>
            <a:pPr>
              <a:buFont typeface="Wingdings 2" pitchFamily="18" charset="2"/>
              <a:buNone/>
            </a:pPr>
            <a:r>
              <a:rPr lang="en-US" sz="2500" dirty="0">
                <a:solidFill>
                  <a:schemeClr val="bg1"/>
                </a:solidFill>
                <a:latin typeface="Electrolize" panose="02000506000000020004" pitchFamily="2" charset="0"/>
              </a:rPr>
              <a:t>- Yuasa Batteries – Japan</a:t>
            </a:r>
          </a:p>
          <a:p>
            <a:pPr>
              <a:buFont typeface="Wingdings 2" pitchFamily="18" charset="2"/>
              <a:buNone/>
            </a:pPr>
            <a:r>
              <a:rPr lang="en-US" sz="2500" dirty="0">
                <a:solidFill>
                  <a:schemeClr val="bg1"/>
                </a:solidFill>
                <a:latin typeface="Electrolize" panose="02000506000000020004" pitchFamily="2" charset="0"/>
              </a:rPr>
              <a:t>- </a:t>
            </a:r>
            <a:r>
              <a:rPr lang="en-US" sz="2500" dirty="0" err="1">
                <a:solidFill>
                  <a:schemeClr val="bg1"/>
                </a:solidFill>
                <a:latin typeface="Electrolize" panose="02000506000000020004" pitchFamily="2" charset="0"/>
              </a:rPr>
              <a:t>Newmax</a:t>
            </a:r>
            <a:r>
              <a:rPr lang="en-US" sz="2500" dirty="0">
                <a:solidFill>
                  <a:schemeClr val="bg1"/>
                </a:solidFill>
                <a:latin typeface="Electrolize" panose="02000506000000020004" pitchFamily="2" charset="0"/>
              </a:rPr>
              <a:t> Batteries - Korea</a:t>
            </a:r>
          </a:p>
          <a:p>
            <a:pPr>
              <a:buFont typeface="Wingdings 2" pitchFamily="18" charset="2"/>
              <a:buNone/>
            </a:pPr>
            <a:r>
              <a:rPr lang="en-US" sz="2500" dirty="0">
                <a:solidFill>
                  <a:schemeClr val="bg1"/>
                </a:solidFill>
                <a:latin typeface="Electrolize" panose="02000506000000020004" pitchFamily="2" charset="0"/>
              </a:rPr>
              <a:t>- Sacred Sun Batteries - China</a:t>
            </a:r>
          </a:p>
          <a:p>
            <a:pPr>
              <a:buFont typeface="Wingdings 2" pitchFamily="18" charset="2"/>
              <a:buNone/>
            </a:pPr>
            <a:r>
              <a:rPr lang="en-US" sz="2500" dirty="0">
                <a:solidFill>
                  <a:schemeClr val="bg1"/>
                </a:solidFill>
                <a:latin typeface="Electrolize" panose="02000506000000020004" pitchFamily="2" charset="0"/>
              </a:rPr>
              <a:t>- Vision Batteries – Vietnam</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3054" t="25234" r="15264" b="20561"/>
          <a:stretch/>
        </p:blipFill>
        <p:spPr>
          <a:xfrm>
            <a:off x="6407037" y="3396096"/>
            <a:ext cx="5087729" cy="4471035"/>
          </a:xfrm>
          <a:prstGeom prst="rect">
            <a:avLst/>
          </a:prstGeom>
          <a:ln>
            <a:noFill/>
          </a:ln>
          <a:effectLst/>
          <a:scene3d>
            <a:camera prst="orthographicFront">
              <a:rot lat="0" lon="0" rev="0"/>
            </a:camera>
            <a:lightRig rig="chilly" dir="t">
              <a:rot lat="0" lon="0" rev="18480000"/>
            </a:lightRig>
          </a:scene3d>
          <a:sp3d prstMaterial="clear">
            <a:bevelT h="63500"/>
          </a:sp3d>
        </p:spPr>
      </p:pic>
      <p:cxnSp>
        <p:nvCxnSpPr>
          <p:cNvPr id="5" name="Straight Connector 4"/>
          <p:cNvCxnSpPr/>
          <p:nvPr/>
        </p:nvCxnSpPr>
        <p:spPr>
          <a:xfrm flipH="1">
            <a:off x="1413669" y="8763000"/>
            <a:ext cx="15316200" cy="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1497" t="23826" r="15541" b="21606"/>
          <a:stretch/>
        </p:blipFill>
        <p:spPr>
          <a:xfrm>
            <a:off x="15049853" y="344059"/>
            <a:ext cx="1318845" cy="1143000"/>
          </a:xfrm>
          <a:prstGeom prst="rect">
            <a:avLst/>
          </a:prstGeom>
        </p:spPr>
      </p:pic>
      <p:cxnSp>
        <p:nvCxnSpPr>
          <p:cNvPr id="11" name="Straight Connector 10"/>
          <p:cNvCxnSpPr/>
          <p:nvPr/>
        </p:nvCxnSpPr>
        <p:spPr>
          <a:xfrm flipH="1">
            <a:off x="1413669" y="914400"/>
            <a:ext cx="56388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9972" y="4093333"/>
            <a:ext cx="3326565" cy="188665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9904" y="4755302"/>
            <a:ext cx="3326565" cy="1886655"/>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2153" y="5223595"/>
            <a:ext cx="2680698" cy="2099171"/>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39249" y="6080522"/>
            <a:ext cx="1519469" cy="965778"/>
          </a:xfrm>
          <a:prstGeom prst="rect">
            <a:avLst/>
          </a:prstGeom>
        </p:spPr>
      </p:pic>
    </p:spTree>
    <p:extLst>
      <p:ext uri="{BB962C8B-B14F-4D97-AF65-F5344CB8AC3E}">
        <p14:creationId xmlns:p14="http://schemas.microsoft.com/office/powerpoint/2010/main" val="357409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par>
                                <p:cTn id="14" presetID="6" presetClass="entr" presetSubtype="1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par>
                                <p:cTn id="17" presetID="6" presetClass="entr" presetSubtype="16"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216513" y="486934"/>
            <a:ext cx="7532156" cy="857250"/>
          </a:xfrm>
        </p:spPr>
        <p:txBody>
          <a:bodyPr>
            <a:normAutofit/>
          </a:bodyPr>
          <a:lstStyle/>
          <a:p>
            <a:pPr algn="l"/>
            <a:r>
              <a:rPr lang="en-US" sz="3300" dirty="0" smtClean="0">
                <a:solidFill>
                  <a:srgbClr val="002060"/>
                </a:solidFill>
                <a:latin typeface="Electrolize" panose="02000506000000020004" pitchFamily="2" charset="0"/>
              </a:rPr>
              <a:t>Automatic Voltage Regulator</a:t>
            </a:r>
          </a:p>
        </p:txBody>
      </p:sp>
      <p:sp>
        <p:nvSpPr>
          <p:cNvPr id="6147" name="Content Placeholder 2"/>
          <p:cNvSpPr>
            <a:spLocks noGrp="1"/>
          </p:cNvSpPr>
          <p:nvPr>
            <p:ph idx="1"/>
          </p:nvPr>
        </p:nvSpPr>
        <p:spPr>
          <a:xfrm>
            <a:off x="11357861" y="2653200"/>
            <a:ext cx="5181600" cy="4159093"/>
          </a:xfrm>
        </p:spPr>
        <p:txBody>
          <a:bodyPr>
            <a:noAutofit/>
          </a:bodyPr>
          <a:lstStyle/>
          <a:p>
            <a:pPr marL="88106" indent="14288">
              <a:buNone/>
            </a:pPr>
            <a:r>
              <a:rPr lang="en-US" sz="2500" b="1" dirty="0">
                <a:solidFill>
                  <a:schemeClr val="bg1"/>
                </a:solidFill>
                <a:latin typeface="Electrolize" panose="02000506000000020004" pitchFamily="2" charset="0"/>
              </a:rPr>
              <a:t>Servo Motor &amp; Electronic Type.</a:t>
            </a:r>
            <a:br>
              <a:rPr lang="en-US" sz="2500" b="1" dirty="0">
                <a:solidFill>
                  <a:schemeClr val="bg1"/>
                </a:solidFill>
                <a:latin typeface="Electrolize" panose="02000506000000020004" pitchFamily="2" charset="0"/>
              </a:rPr>
            </a:br>
            <a:r>
              <a:rPr lang="en-US" sz="2500" dirty="0">
                <a:solidFill>
                  <a:schemeClr val="bg1"/>
                </a:solidFill>
                <a:latin typeface="Electrolize" panose="02000506000000020004" pitchFamily="2" charset="0"/>
              </a:rPr>
              <a:t>From 5 kVA – 2000 kVA</a:t>
            </a:r>
            <a:br>
              <a:rPr lang="en-US" sz="2500" dirty="0">
                <a:solidFill>
                  <a:schemeClr val="bg1"/>
                </a:solidFill>
                <a:latin typeface="Electrolize" panose="02000506000000020004" pitchFamily="2" charset="0"/>
              </a:rPr>
            </a:br>
            <a:endParaRPr lang="en-US" sz="2500" dirty="0">
              <a:solidFill>
                <a:schemeClr val="bg1"/>
              </a:solidFill>
              <a:latin typeface="Electrolize" panose="02000506000000020004" pitchFamily="2" charset="0"/>
            </a:endParaRPr>
          </a:p>
          <a:p>
            <a:pPr>
              <a:buFont typeface="Wingdings 2" pitchFamily="18" charset="2"/>
              <a:buNone/>
            </a:pPr>
            <a:r>
              <a:rPr lang="en-US" sz="2500" dirty="0">
                <a:solidFill>
                  <a:schemeClr val="bg1"/>
                </a:solidFill>
                <a:latin typeface="Electrolize" panose="02000506000000020004" pitchFamily="2" charset="0"/>
              </a:rPr>
              <a:t>- </a:t>
            </a:r>
            <a:r>
              <a:rPr lang="en-US" sz="2500" dirty="0" err="1">
                <a:solidFill>
                  <a:schemeClr val="bg1"/>
                </a:solidFill>
                <a:latin typeface="Electrolize" panose="02000506000000020004" pitchFamily="2" charset="0"/>
              </a:rPr>
              <a:t>Irem</a:t>
            </a:r>
            <a:r>
              <a:rPr lang="en-US" sz="2500" dirty="0">
                <a:solidFill>
                  <a:schemeClr val="bg1"/>
                </a:solidFill>
                <a:latin typeface="Electrolize" panose="02000506000000020004" pitchFamily="2" charset="0"/>
              </a:rPr>
              <a:t> - Italy</a:t>
            </a:r>
          </a:p>
          <a:p>
            <a:pPr>
              <a:buNone/>
            </a:pPr>
            <a:r>
              <a:rPr lang="en-US" sz="2500" dirty="0">
                <a:solidFill>
                  <a:schemeClr val="bg1"/>
                </a:solidFill>
                <a:latin typeface="Electrolize" panose="02000506000000020004" pitchFamily="2" charset="0"/>
              </a:rPr>
              <a:t>- General Power Systems - USA</a:t>
            </a:r>
          </a:p>
          <a:p>
            <a:pPr>
              <a:buFont typeface="Wingdings 2" pitchFamily="18" charset="2"/>
              <a:buNone/>
            </a:pPr>
            <a:r>
              <a:rPr lang="en-US" sz="2500" dirty="0">
                <a:solidFill>
                  <a:schemeClr val="bg1"/>
                </a:solidFill>
                <a:latin typeface="Electrolize" panose="02000506000000020004" pitchFamily="2" charset="0"/>
              </a:rPr>
              <a:t>- </a:t>
            </a:r>
            <a:r>
              <a:rPr lang="en-US" sz="2500" dirty="0" err="1">
                <a:solidFill>
                  <a:schemeClr val="bg1"/>
                </a:solidFill>
                <a:latin typeface="Electrolize" panose="02000506000000020004" pitchFamily="2" charset="0"/>
              </a:rPr>
              <a:t>Powercare</a:t>
            </a:r>
            <a:r>
              <a:rPr lang="en-US" sz="2500" dirty="0">
                <a:solidFill>
                  <a:schemeClr val="bg1"/>
                </a:solidFill>
                <a:latin typeface="Electrolize" panose="02000506000000020004" pitchFamily="2" charset="0"/>
              </a:rPr>
              <a:t> – China</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3054" t="25234" r="15264" b="20561"/>
          <a:stretch/>
        </p:blipFill>
        <p:spPr>
          <a:xfrm>
            <a:off x="6407037" y="3396096"/>
            <a:ext cx="5087729" cy="4471035"/>
          </a:xfrm>
          <a:prstGeom prst="rect">
            <a:avLst/>
          </a:prstGeom>
          <a:ln>
            <a:noFill/>
          </a:ln>
          <a:effectLst/>
          <a:scene3d>
            <a:camera prst="orthographicFront">
              <a:rot lat="0" lon="0" rev="0"/>
            </a:camera>
            <a:lightRig rig="chilly" dir="t">
              <a:rot lat="0" lon="0" rev="18480000"/>
            </a:lightRig>
          </a:scene3d>
          <a:sp3d prstMaterial="clear">
            <a:bevelT h="63500"/>
          </a:sp3d>
        </p:spPr>
      </p:pic>
      <p:cxnSp>
        <p:nvCxnSpPr>
          <p:cNvPr id="5" name="Straight Connector 4"/>
          <p:cNvCxnSpPr/>
          <p:nvPr/>
        </p:nvCxnSpPr>
        <p:spPr>
          <a:xfrm flipH="1">
            <a:off x="1413669" y="8763000"/>
            <a:ext cx="15316200" cy="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497" t="23826" r="15541" b="21606"/>
          <a:stretch/>
        </p:blipFill>
        <p:spPr>
          <a:xfrm>
            <a:off x="15049853" y="344059"/>
            <a:ext cx="1318845" cy="1143000"/>
          </a:xfrm>
          <a:prstGeom prst="rect">
            <a:avLst/>
          </a:prstGeom>
        </p:spPr>
      </p:pic>
      <p:cxnSp>
        <p:nvCxnSpPr>
          <p:cNvPr id="11" name="Straight Connector 10"/>
          <p:cNvCxnSpPr/>
          <p:nvPr/>
        </p:nvCxnSpPr>
        <p:spPr>
          <a:xfrm flipH="1">
            <a:off x="1413669" y="914400"/>
            <a:ext cx="56388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6032" y="2653200"/>
            <a:ext cx="4271005" cy="2992072"/>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1183" y="5091601"/>
            <a:ext cx="2208362" cy="2112233"/>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7782" y="3415200"/>
            <a:ext cx="2309512" cy="3543300"/>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5513" y="5777401"/>
            <a:ext cx="1519538" cy="1421641"/>
          </a:xfrm>
          <a:prstGeom prst="rect">
            <a:avLst/>
          </a:prstGeom>
        </p:spPr>
      </p:pic>
    </p:spTree>
    <p:extLst>
      <p:ext uri="{BB962C8B-B14F-4D97-AF65-F5344CB8AC3E}">
        <p14:creationId xmlns:p14="http://schemas.microsoft.com/office/powerpoint/2010/main" val="152593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28026">
            <a:off x="3360066" y="1549701"/>
            <a:ext cx="2888545" cy="4558828"/>
          </a:xfrm>
          <a:prstGeom prst="rect">
            <a:avLst/>
          </a:prstGeom>
        </p:spPr>
      </p:pic>
      <p:sp>
        <p:nvSpPr>
          <p:cNvPr id="6146" name="Title 1"/>
          <p:cNvSpPr>
            <a:spLocks noGrp="1"/>
          </p:cNvSpPr>
          <p:nvPr>
            <p:ph type="title"/>
          </p:nvPr>
        </p:nvSpPr>
        <p:spPr>
          <a:xfrm>
            <a:off x="7216513" y="486934"/>
            <a:ext cx="7532156" cy="857250"/>
          </a:xfrm>
        </p:spPr>
        <p:txBody>
          <a:bodyPr>
            <a:normAutofit/>
          </a:bodyPr>
          <a:lstStyle/>
          <a:p>
            <a:pPr algn="l"/>
            <a:r>
              <a:rPr lang="en-US" sz="3300" dirty="0" smtClean="0">
                <a:solidFill>
                  <a:srgbClr val="002060"/>
                </a:solidFill>
                <a:latin typeface="Electrolize" panose="02000506000000020004" pitchFamily="2" charset="0"/>
              </a:rPr>
              <a:t>Solar Energy</a:t>
            </a:r>
          </a:p>
        </p:txBody>
      </p:sp>
      <p:sp>
        <p:nvSpPr>
          <p:cNvPr id="6147" name="Content Placeholder 2"/>
          <p:cNvSpPr>
            <a:spLocks noGrp="1"/>
          </p:cNvSpPr>
          <p:nvPr>
            <p:ph idx="1"/>
          </p:nvPr>
        </p:nvSpPr>
        <p:spPr>
          <a:xfrm>
            <a:off x="11188457" y="2345258"/>
            <a:ext cx="5181600" cy="4052400"/>
          </a:xfrm>
        </p:spPr>
        <p:txBody>
          <a:bodyPr>
            <a:noAutofit/>
          </a:bodyPr>
          <a:lstStyle/>
          <a:p>
            <a:pPr marL="168275" indent="0">
              <a:buNone/>
            </a:pPr>
            <a:r>
              <a:rPr lang="en-US" sz="2500" b="1" dirty="0" smtClean="0">
                <a:solidFill>
                  <a:schemeClr val="bg1"/>
                </a:solidFill>
                <a:latin typeface="Electrolize" panose="02000506000000020004" pitchFamily="2" charset="0"/>
              </a:rPr>
              <a:t>Polycrystalline</a:t>
            </a:r>
            <a:r>
              <a:rPr lang="en-US" sz="2500" b="1" dirty="0">
                <a:solidFill>
                  <a:schemeClr val="bg1"/>
                </a:solidFill>
                <a:latin typeface="Electrolize" panose="02000506000000020004" pitchFamily="2" charset="0"/>
              </a:rPr>
              <a:t> </a:t>
            </a:r>
            <a:r>
              <a:rPr lang="en-US" sz="2500" b="1" dirty="0" smtClean="0">
                <a:solidFill>
                  <a:schemeClr val="bg1"/>
                </a:solidFill>
                <a:latin typeface="Electrolize" panose="02000506000000020004" pitchFamily="2" charset="0"/>
              </a:rPr>
              <a:t>| </a:t>
            </a:r>
            <a:r>
              <a:rPr lang="en-US" sz="2500" b="1" dirty="0" err="1" smtClean="0">
                <a:solidFill>
                  <a:schemeClr val="bg1"/>
                </a:solidFill>
                <a:latin typeface="Electrolize" panose="02000506000000020004" pitchFamily="2" charset="0"/>
              </a:rPr>
              <a:t>Monocrystalline</a:t>
            </a:r>
            <a:r>
              <a:rPr lang="en-US" sz="2500" b="1" dirty="0">
                <a:solidFill>
                  <a:schemeClr val="bg1"/>
                </a:solidFill>
                <a:latin typeface="Electrolize" panose="02000506000000020004" pitchFamily="2" charset="0"/>
              </a:rPr>
              <a:t>, </a:t>
            </a:r>
            <a:br>
              <a:rPr lang="en-US" sz="2500" b="1" dirty="0">
                <a:solidFill>
                  <a:schemeClr val="bg1"/>
                </a:solidFill>
                <a:latin typeface="Electrolize" panose="02000506000000020004" pitchFamily="2" charset="0"/>
              </a:rPr>
            </a:br>
            <a:r>
              <a:rPr lang="en-US" sz="2500" b="1" dirty="0">
                <a:solidFill>
                  <a:schemeClr val="bg1"/>
                </a:solidFill>
                <a:latin typeface="Electrolize" panose="02000506000000020004" pitchFamily="2" charset="0"/>
              </a:rPr>
              <a:t>Half Cut &amp; Bi Facial.</a:t>
            </a:r>
            <a:br>
              <a:rPr lang="en-US" sz="2500" b="1" dirty="0">
                <a:solidFill>
                  <a:schemeClr val="bg1"/>
                </a:solidFill>
                <a:latin typeface="Electrolize" panose="02000506000000020004" pitchFamily="2" charset="0"/>
              </a:rPr>
            </a:br>
            <a:endParaRPr lang="en-US" sz="2500" dirty="0">
              <a:solidFill>
                <a:schemeClr val="bg1"/>
              </a:solidFill>
              <a:latin typeface="Electrolize" panose="02000506000000020004" pitchFamily="2" charset="0"/>
            </a:endParaRPr>
          </a:p>
          <a:p>
            <a:pPr>
              <a:buFont typeface="Wingdings 2" pitchFamily="18" charset="2"/>
              <a:buNone/>
            </a:pPr>
            <a:r>
              <a:rPr lang="en-US" sz="2500" dirty="0">
                <a:solidFill>
                  <a:schemeClr val="bg1"/>
                </a:solidFill>
                <a:latin typeface="Electrolize" panose="02000506000000020004" pitchFamily="2" charset="0"/>
              </a:rPr>
              <a:t>- </a:t>
            </a:r>
            <a:r>
              <a:rPr lang="en-US" sz="2500" dirty="0" err="1">
                <a:solidFill>
                  <a:schemeClr val="bg1"/>
                </a:solidFill>
                <a:latin typeface="Electrolize" panose="02000506000000020004" pitchFamily="2" charset="0"/>
              </a:rPr>
              <a:t>Longi</a:t>
            </a:r>
            <a:r>
              <a:rPr lang="en-US" sz="2500" dirty="0">
                <a:solidFill>
                  <a:schemeClr val="bg1"/>
                </a:solidFill>
                <a:latin typeface="Electrolize" panose="02000506000000020004" pitchFamily="2" charset="0"/>
              </a:rPr>
              <a:t> - China</a:t>
            </a:r>
          </a:p>
          <a:p>
            <a:pPr>
              <a:buNone/>
            </a:pPr>
            <a:r>
              <a:rPr lang="en-US" sz="2500" dirty="0">
                <a:solidFill>
                  <a:schemeClr val="bg1"/>
                </a:solidFill>
                <a:latin typeface="Electrolize" panose="02000506000000020004" pitchFamily="2" charset="0"/>
              </a:rPr>
              <a:t>- JA Solar - China</a:t>
            </a:r>
          </a:p>
          <a:p>
            <a:pPr marL="102870" indent="0">
              <a:buNone/>
            </a:pPr>
            <a:r>
              <a:rPr lang="en-US" sz="2500" dirty="0">
                <a:solidFill>
                  <a:schemeClr val="bg1"/>
                </a:solidFill>
                <a:latin typeface="Electrolize" panose="02000506000000020004" pitchFamily="2" charset="0"/>
              </a:rPr>
              <a:t>- Trina – China</a:t>
            </a:r>
          </a:p>
          <a:p>
            <a:pPr marL="102870" indent="0">
              <a:buNone/>
            </a:pPr>
            <a:r>
              <a:rPr lang="en-US" sz="2500" dirty="0">
                <a:solidFill>
                  <a:schemeClr val="bg1"/>
                </a:solidFill>
                <a:latin typeface="Electrolize" panose="02000506000000020004" pitchFamily="2" charset="0"/>
              </a:rPr>
              <a:t>- </a:t>
            </a:r>
            <a:r>
              <a:rPr lang="en-US" sz="2500" dirty="0" err="1">
                <a:solidFill>
                  <a:schemeClr val="bg1"/>
                </a:solidFill>
                <a:latin typeface="Electrolize" panose="02000506000000020004" pitchFamily="2" charset="0"/>
              </a:rPr>
              <a:t>Yingli</a:t>
            </a:r>
            <a:r>
              <a:rPr lang="en-US" sz="2500" dirty="0">
                <a:solidFill>
                  <a:schemeClr val="bg1"/>
                </a:solidFill>
                <a:latin typeface="Electrolize" panose="02000506000000020004" pitchFamily="2" charset="0"/>
              </a:rPr>
              <a:t> – China</a:t>
            </a:r>
          </a:p>
          <a:p>
            <a:pPr marL="102870" indent="0">
              <a:buNone/>
            </a:pPr>
            <a:r>
              <a:rPr lang="en-US" sz="2500" dirty="0">
                <a:solidFill>
                  <a:schemeClr val="bg1"/>
                </a:solidFill>
                <a:latin typeface="Electrolize" panose="02000506000000020004" pitchFamily="2" charset="0"/>
              </a:rPr>
              <a:t>- Canadian </a:t>
            </a:r>
            <a:r>
              <a:rPr lang="en-US" sz="2500" dirty="0" smtClean="0">
                <a:solidFill>
                  <a:schemeClr val="bg1"/>
                </a:solidFill>
                <a:latin typeface="Electrolize" panose="02000506000000020004" pitchFamily="2" charset="0"/>
              </a:rPr>
              <a:t>Solar</a:t>
            </a:r>
            <a:br>
              <a:rPr lang="en-US" sz="2500" dirty="0" smtClean="0">
                <a:solidFill>
                  <a:schemeClr val="bg1"/>
                </a:solidFill>
                <a:latin typeface="Electrolize" panose="02000506000000020004" pitchFamily="2" charset="0"/>
              </a:rPr>
            </a:br>
            <a:r>
              <a:rPr lang="en-US" sz="2500" dirty="0" smtClean="0">
                <a:solidFill>
                  <a:schemeClr val="bg1"/>
                </a:solidFill>
                <a:latin typeface="Electrolize" panose="02000506000000020004" pitchFamily="2" charset="0"/>
              </a:rPr>
              <a:t/>
            </a:r>
            <a:br>
              <a:rPr lang="en-US" sz="2500" dirty="0" smtClean="0">
                <a:solidFill>
                  <a:schemeClr val="bg1"/>
                </a:solidFill>
                <a:latin typeface="Electrolize" panose="02000506000000020004" pitchFamily="2" charset="0"/>
              </a:rPr>
            </a:br>
            <a:endParaRPr lang="en-US" sz="2500" dirty="0">
              <a:solidFill>
                <a:schemeClr val="bg1"/>
              </a:solidFill>
              <a:latin typeface="Electrolize" panose="02000506000000020004" pitchFamily="2"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3054" t="25234" r="15264" b="20561"/>
          <a:stretch/>
        </p:blipFill>
        <p:spPr>
          <a:xfrm>
            <a:off x="6407037" y="3396096"/>
            <a:ext cx="5087729" cy="4471035"/>
          </a:xfrm>
          <a:prstGeom prst="rect">
            <a:avLst/>
          </a:prstGeom>
          <a:ln>
            <a:noFill/>
          </a:ln>
          <a:effectLst/>
          <a:scene3d>
            <a:camera prst="orthographicFront">
              <a:rot lat="0" lon="0" rev="0"/>
            </a:camera>
            <a:lightRig rig="chilly" dir="t">
              <a:rot lat="0" lon="0" rev="18480000"/>
            </a:lightRig>
          </a:scene3d>
          <a:sp3d prstMaterial="clear">
            <a:bevelT h="63500"/>
          </a:sp3d>
        </p:spPr>
      </p:pic>
      <p:cxnSp>
        <p:nvCxnSpPr>
          <p:cNvPr id="5" name="Straight Connector 4"/>
          <p:cNvCxnSpPr/>
          <p:nvPr/>
        </p:nvCxnSpPr>
        <p:spPr>
          <a:xfrm flipH="1">
            <a:off x="1413669" y="8763000"/>
            <a:ext cx="15316200" cy="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1497" t="23826" r="15541" b="21606"/>
          <a:stretch/>
        </p:blipFill>
        <p:spPr>
          <a:xfrm>
            <a:off x="15049853" y="344059"/>
            <a:ext cx="1318845" cy="1143000"/>
          </a:xfrm>
          <a:prstGeom prst="rect">
            <a:avLst/>
          </a:prstGeom>
        </p:spPr>
      </p:pic>
      <p:cxnSp>
        <p:nvCxnSpPr>
          <p:cNvPr id="11" name="Straight Connector 10"/>
          <p:cNvCxnSpPr/>
          <p:nvPr/>
        </p:nvCxnSpPr>
        <p:spPr>
          <a:xfrm flipH="1">
            <a:off x="1413669" y="914400"/>
            <a:ext cx="56388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28026">
            <a:off x="2454425" y="2702503"/>
            <a:ext cx="2176034" cy="3113823"/>
          </a:xfrm>
          <a:prstGeom prst="rect">
            <a:avLst/>
          </a:prstGeom>
        </p:spPr>
      </p:pic>
      <p:pic>
        <p:nvPicPr>
          <p:cNvPr id="13" name="Picture 1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3669" y="6551473"/>
            <a:ext cx="5204829" cy="1882263"/>
          </a:xfrm>
          <a:prstGeom prst="rect">
            <a:avLst/>
          </a:prstGeom>
          <a:noFill/>
          <a:ln>
            <a:noFill/>
          </a:ln>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28026">
            <a:off x="1546302" y="3266754"/>
            <a:ext cx="1738280" cy="2487414"/>
          </a:xfrm>
          <a:prstGeom prst="rect">
            <a:avLst/>
          </a:prstGeom>
        </p:spPr>
      </p:pic>
      <p:sp>
        <p:nvSpPr>
          <p:cNvPr id="3" name="TextBox 2"/>
          <p:cNvSpPr txBox="1"/>
          <p:nvPr/>
        </p:nvSpPr>
        <p:spPr>
          <a:xfrm>
            <a:off x="11505285" y="6034802"/>
            <a:ext cx="2771913" cy="2585323"/>
          </a:xfrm>
          <a:prstGeom prst="rect">
            <a:avLst/>
          </a:prstGeom>
          <a:noFill/>
        </p:spPr>
        <p:txBody>
          <a:bodyPr wrap="none" rtlCol="0">
            <a:spAutoFit/>
          </a:bodyPr>
          <a:lstStyle/>
          <a:p>
            <a:r>
              <a:rPr lang="en-US" b="1" dirty="0">
                <a:solidFill>
                  <a:schemeClr val="bg1"/>
                </a:solidFill>
                <a:latin typeface="Electrolize" panose="02000506000000020004" pitchFamily="2" charset="0"/>
              </a:rPr>
              <a:t>Maximum Power Output</a:t>
            </a:r>
          </a:p>
          <a:p>
            <a:r>
              <a:rPr lang="en-US" dirty="0">
                <a:solidFill>
                  <a:schemeClr val="bg1"/>
                </a:solidFill>
                <a:latin typeface="Electrolize" panose="02000506000000020004" pitchFamily="2" charset="0"/>
              </a:rPr>
              <a:t>530 – 555 W</a:t>
            </a:r>
            <a:br>
              <a:rPr lang="en-US" dirty="0">
                <a:solidFill>
                  <a:schemeClr val="bg1"/>
                </a:solidFill>
                <a:latin typeface="Electrolize" panose="02000506000000020004" pitchFamily="2" charset="0"/>
              </a:rPr>
            </a:br>
            <a:r>
              <a:rPr lang="en-US" dirty="0">
                <a:solidFill>
                  <a:schemeClr val="bg1"/>
                </a:solidFill>
                <a:latin typeface="Electrolize" panose="02000506000000020004" pitchFamily="2" charset="0"/>
              </a:rPr>
              <a:t/>
            </a:r>
            <a:br>
              <a:rPr lang="en-US" dirty="0">
                <a:solidFill>
                  <a:schemeClr val="bg1"/>
                </a:solidFill>
                <a:latin typeface="Electrolize" panose="02000506000000020004" pitchFamily="2" charset="0"/>
              </a:rPr>
            </a:br>
            <a:r>
              <a:rPr lang="en-US" b="1" dirty="0">
                <a:solidFill>
                  <a:schemeClr val="bg1"/>
                </a:solidFill>
                <a:latin typeface="Electrolize" panose="02000506000000020004" pitchFamily="2" charset="0"/>
              </a:rPr>
              <a:t>Maximum Efficiency</a:t>
            </a:r>
            <a:r>
              <a:rPr lang="en-US" dirty="0">
                <a:solidFill>
                  <a:schemeClr val="bg1"/>
                </a:solidFill>
                <a:latin typeface="Electrolize" panose="02000506000000020004" pitchFamily="2" charset="0"/>
              </a:rPr>
              <a:t/>
            </a:r>
            <a:br>
              <a:rPr lang="en-US" dirty="0">
                <a:solidFill>
                  <a:schemeClr val="bg1"/>
                </a:solidFill>
                <a:latin typeface="Electrolize" panose="02000506000000020004" pitchFamily="2" charset="0"/>
              </a:rPr>
            </a:br>
            <a:r>
              <a:rPr lang="en-US" dirty="0">
                <a:solidFill>
                  <a:schemeClr val="bg1"/>
                </a:solidFill>
                <a:latin typeface="Electrolize" panose="02000506000000020004" pitchFamily="2" charset="0"/>
              </a:rPr>
              <a:t>21.48%</a:t>
            </a:r>
            <a:br>
              <a:rPr lang="en-US" dirty="0">
                <a:solidFill>
                  <a:schemeClr val="bg1"/>
                </a:solidFill>
                <a:latin typeface="Electrolize" panose="02000506000000020004" pitchFamily="2" charset="0"/>
              </a:rPr>
            </a:br>
            <a:r>
              <a:rPr lang="en-US" dirty="0">
                <a:solidFill>
                  <a:schemeClr val="bg1"/>
                </a:solidFill>
                <a:latin typeface="Electrolize" panose="02000506000000020004" pitchFamily="2" charset="0"/>
              </a:rPr>
              <a:t/>
            </a:r>
            <a:br>
              <a:rPr lang="en-US" dirty="0">
                <a:solidFill>
                  <a:schemeClr val="bg1"/>
                </a:solidFill>
                <a:latin typeface="Electrolize" panose="02000506000000020004" pitchFamily="2" charset="0"/>
              </a:rPr>
            </a:br>
            <a:r>
              <a:rPr lang="en-US" b="1" dirty="0">
                <a:solidFill>
                  <a:schemeClr val="bg1"/>
                </a:solidFill>
                <a:latin typeface="Electrolize" panose="02000506000000020004" pitchFamily="2" charset="0"/>
              </a:rPr>
              <a:t>Positive Power Tolerance</a:t>
            </a:r>
            <a:r>
              <a:rPr lang="en-US" dirty="0">
                <a:solidFill>
                  <a:schemeClr val="bg1"/>
                </a:solidFill>
                <a:latin typeface="Electrolize" panose="02000506000000020004" pitchFamily="2" charset="0"/>
              </a:rPr>
              <a:t/>
            </a:r>
            <a:br>
              <a:rPr lang="en-US" dirty="0">
                <a:solidFill>
                  <a:schemeClr val="bg1"/>
                </a:solidFill>
                <a:latin typeface="Electrolize" panose="02000506000000020004" pitchFamily="2" charset="0"/>
              </a:rPr>
            </a:br>
            <a:r>
              <a:rPr lang="en-US" dirty="0">
                <a:solidFill>
                  <a:schemeClr val="bg1"/>
                </a:solidFill>
                <a:latin typeface="Electrolize" panose="02000506000000020004" pitchFamily="2" charset="0"/>
              </a:rPr>
              <a:t>0 ~ +5W</a:t>
            </a:r>
          </a:p>
          <a:p>
            <a:endParaRPr lang="en-US" dirty="0"/>
          </a:p>
        </p:txBody>
      </p:sp>
    </p:spTree>
    <p:extLst>
      <p:ext uri="{BB962C8B-B14F-4D97-AF65-F5344CB8AC3E}">
        <p14:creationId xmlns:p14="http://schemas.microsoft.com/office/powerpoint/2010/main" val="402667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7216513" y="486934"/>
            <a:ext cx="7532156" cy="857250"/>
          </a:xfrm>
        </p:spPr>
        <p:txBody>
          <a:bodyPr>
            <a:normAutofit/>
          </a:bodyPr>
          <a:lstStyle/>
          <a:p>
            <a:pPr algn="l"/>
            <a:r>
              <a:rPr lang="en-US" sz="3300" dirty="0" smtClean="0">
                <a:solidFill>
                  <a:srgbClr val="002060"/>
                </a:solidFill>
                <a:latin typeface="Electrolize" panose="02000506000000020004" pitchFamily="2" charset="0"/>
              </a:rPr>
              <a:t>Data Cabinet</a:t>
            </a:r>
          </a:p>
        </p:txBody>
      </p:sp>
      <p:sp>
        <p:nvSpPr>
          <p:cNvPr id="6147" name="Content Placeholder 2"/>
          <p:cNvSpPr>
            <a:spLocks noGrp="1"/>
          </p:cNvSpPr>
          <p:nvPr>
            <p:ph idx="1"/>
          </p:nvPr>
        </p:nvSpPr>
        <p:spPr>
          <a:xfrm>
            <a:off x="5985669" y="1910257"/>
            <a:ext cx="8382000" cy="1290144"/>
          </a:xfrm>
        </p:spPr>
        <p:txBody>
          <a:bodyPr>
            <a:noAutofit/>
          </a:bodyPr>
          <a:lstStyle/>
          <a:p>
            <a:pPr>
              <a:buClr>
                <a:schemeClr val="bg1"/>
              </a:buClr>
            </a:pPr>
            <a:r>
              <a:rPr lang="en-US" sz="2800" dirty="0" smtClean="0">
                <a:solidFill>
                  <a:schemeClr val="bg1"/>
                </a:solidFill>
              </a:rPr>
              <a:t>All-in-one solution for server-rooms to save space and efficient device protection.</a:t>
            </a:r>
            <a:r>
              <a:rPr lang="en-US" sz="2500" dirty="0" smtClean="0">
                <a:solidFill>
                  <a:schemeClr val="bg1"/>
                </a:solidFill>
                <a:latin typeface="Electrolize" panose="02000506000000020004" pitchFamily="2" charset="0"/>
              </a:rPr>
              <a:t/>
            </a:r>
            <a:br>
              <a:rPr lang="en-US" sz="2500" dirty="0" smtClean="0">
                <a:solidFill>
                  <a:schemeClr val="bg1"/>
                </a:solidFill>
                <a:latin typeface="Electrolize" panose="02000506000000020004" pitchFamily="2" charset="0"/>
              </a:rPr>
            </a:br>
            <a:endParaRPr lang="en-US" sz="2500" dirty="0">
              <a:solidFill>
                <a:schemeClr val="bg1"/>
              </a:solidFill>
              <a:latin typeface="Electrolize" panose="02000506000000020004" pitchFamily="2"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3054" t="25234" r="15264" b="20561"/>
          <a:stretch/>
        </p:blipFill>
        <p:spPr>
          <a:xfrm>
            <a:off x="7052469" y="3365184"/>
            <a:ext cx="3541032" cy="3111816"/>
          </a:xfrm>
          <a:prstGeom prst="rect">
            <a:avLst/>
          </a:prstGeom>
          <a:ln>
            <a:noFill/>
          </a:ln>
          <a:effectLst/>
          <a:scene3d>
            <a:camera prst="orthographicFront">
              <a:rot lat="0" lon="0" rev="0"/>
            </a:camera>
            <a:lightRig rig="chilly" dir="t">
              <a:rot lat="0" lon="0" rev="18480000"/>
            </a:lightRig>
          </a:scene3d>
          <a:sp3d prstMaterial="clear">
            <a:bevelT h="63500"/>
          </a:sp3d>
        </p:spPr>
      </p:pic>
      <p:cxnSp>
        <p:nvCxnSpPr>
          <p:cNvPr id="5" name="Straight Connector 4"/>
          <p:cNvCxnSpPr/>
          <p:nvPr/>
        </p:nvCxnSpPr>
        <p:spPr>
          <a:xfrm flipH="1">
            <a:off x="1413669" y="8763000"/>
            <a:ext cx="15316200" cy="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497" t="23826" r="15541" b="21606"/>
          <a:stretch/>
        </p:blipFill>
        <p:spPr>
          <a:xfrm>
            <a:off x="15049853" y="344059"/>
            <a:ext cx="1318845" cy="1143000"/>
          </a:xfrm>
          <a:prstGeom prst="rect">
            <a:avLst/>
          </a:prstGeom>
        </p:spPr>
      </p:pic>
      <p:cxnSp>
        <p:nvCxnSpPr>
          <p:cNvPr id="11" name="Straight Connector 10"/>
          <p:cNvCxnSpPr/>
          <p:nvPr/>
        </p:nvCxnSpPr>
        <p:spPr>
          <a:xfrm flipH="1">
            <a:off x="1413669" y="914400"/>
            <a:ext cx="56388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07045" y="3918077"/>
            <a:ext cx="2700963" cy="4286249"/>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8245" y="2851277"/>
            <a:ext cx="3733800" cy="5925293"/>
          </a:xfrm>
          <a:prstGeom prst="rect">
            <a:avLst/>
          </a:prstGeom>
        </p:spPr>
      </p:pic>
      <p:pic>
        <p:nvPicPr>
          <p:cNvPr id="15" name="Picture 14"/>
          <p:cNvPicPr>
            <a:picLocks noChangeAspect="1"/>
          </p:cNvPicPr>
          <p:nvPr/>
        </p:nvPicPr>
        <p:blipFill>
          <a:blip r:embed="rId5"/>
          <a:stretch>
            <a:fillRect/>
          </a:stretch>
        </p:blipFill>
        <p:spPr>
          <a:xfrm>
            <a:off x="1413669" y="3365185"/>
            <a:ext cx="10152023" cy="4665258"/>
          </a:xfrm>
          <a:prstGeom prst="rect">
            <a:avLst/>
          </a:prstGeom>
        </p:spPr>
      </p:pic>
    </p:spTree>
    <p:extLst>
      <p:ext uri="{BB962C8B-B14F-4D97-AF65-F5344CB8AC3E}">
        <p14:creationId xmlns:p14="http://schemas.microsoft.com/office/powerpoint/2010/main" val="319384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1829</TotalTime>
  <Words>616</Words>
  <Application>Microsoft Office PowerPoint</Application>
  <PresentationFormat>Custom</PresentationFormat>
  <Paragraphs>119</Paragraphs>
  <Slides>20</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Adobe Arabic</vt:lpstr>
      <vt:lpstr>Adobe Hebrew</vt:lpstr>
      <vt:lpstr>Arial</vt:lpstr>
      <vt:lpstr>Book Antiqua</vt:lpstr>
      <vt:lpstr>Calibri</vt:lpstr>
      <vt:lpstr>El Messiri SemiBold</vt:lpstr>
      <vt:lpstr>Electrolize</vt:lpstr>
      <vt:lpstr>Lucida Sans</vt:lpstr>
      <vt:lpstr>Wingdings</vt:lpstr>
      <vt:lpstr>Wingdings 2</vt:lpstr>
      <vt:lpstr>Wingdings 3</vt:lpstr>
      <vt:lpstr>Apex</vt:lpstr>
      <vt:lpstr>PowerPoint Presentation</vt:lpstr>
      <vt:lpstr>About</vt:lpstr>
      <vt:lpstr>Products</vt:lpstr>
      <vt:lpstr>Brands</vt:lpstr>
      <vt:lpstr>UPS</vt:lpstr>
      <vt:lpstr>Batteries</vt:lpstr>
      <vt:lpstr>Automatic Voltage Regulator</vt:lpstr>
      <vt:lpstr>Solar Energy</vt:lpstr>
      <vt:lpstr>Data Cabinet</vt:lpstr>
      <vt:lpstr>Scope of Services</vt:lpstr>
      <vt:lpstr>Past Performance</vt:lpstr>
      <vt:lpstr>Past Performance</vt:lpstr>
      <vt:lpstr>Past Performance</vt:lpstr>
      <vt:lpstr>Past Performance</vt:lpstr>
      <vt:lpstr>Sustainability</vt:lpstr>
      <vt:lpstr>Solar Inverters</vt:lpstr>
      <vt:lpstr>Our Network</vt:lpstr>
      <vt:lpstr>Nationwide Coverage</vt:lpstr>
      <vt:lpstr>Our Clients</vt:lpstr>
      <vt:lpstr>Industry Recognized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Technology International</dc:title>
  <dc:creator>PTIUPS</dc:creator>
  <cp:lastModifiedBy>Muhammad</cp:lastModifiedBy>
  <cp:revision>275</cp:revision>
  <dcterms:created xsi:type="dcterms:W3CDTF">2014-09-17T10:12:15Z</dcterms:created>
  <dcterms:modified xsi:type="dcterms:W3CDTF">2026-05-07T12:54:34Z</dcterms:modified>
</cp:coreProperties>
</file>